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89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5" r:id="rId11"/>
    <p:sldId id="310" r:id="rId12"/>
    <p:sldId id="311" r:id="rId13"/>
    <p:sldId id="312" r:id="rId14"/>
    <p:sldId id="313" r:id="rId15"/>
    <p:sldId id="314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290" r:id="rId32"/>
    <p:sldId id="291" r:id="rId33"/>
    <p:sldId id="256" r:id="rId34"/>
    <p:sldId id="292" r:id="rId35"/>
    <p:sldId id="299" r:id="rId36"/>
    <p:sldId id="293" r:id="rId37"/>
    <p:sldId id="295" r:id="rId38"/>
    <p:sldId id="300" r:id="rId39"/>
    <p:sldId id="296" r:id="rId40"/>
    <p:sldId id="297" r:id="rId41"/>
    <p:sldId id="298" r:id="rId42"/>
    <p:sldId id="257" r:id="rId43"/>
    <p:sldId id="258" r:id="rId44"/>
    <p:sldId id="259" r:id="rId45"/>
    <p:sldId id="260" r:id="rId46"/>
    <p:sldId id="261" r:id="rId47"/>
    <p:sldId id="262" r:id="rId48"/>
    <p:sldId id="264" r:id="rId49"/>
    <p:sldId id="301" r:id="rId50"/>
    <p:sldId id="265" r:id="rId51"/>
    <p:sldId id="263" r:id="rId52"/>
    <p:sldId id="266" r:id="rId53"/>
    <p:sldId id="267" r:id="rId54"/>
    <p:sldId id="268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BBABE-8354-4CFD-8B55-934347E9B879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0DEE1-F28F-40D3-9021-E5537DDD2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880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59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421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913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93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00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119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67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8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21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74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01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A9185-CBFF-485B-8DA4-A23596BDC0FA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68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1"/>
          <p:cNvSpPr>
            <a:spLocks noChangeArrowheads="1"/>
          </p:cNvSpPr>
          <p:nvPr/>
        </p:nvSpPr>
        <p:spPr bwMode="auto">
          <a:xfrm>
            <a:off x="1410866" y="680710"/>
            <a:ext cx="8442325" cy="1130300"/>
          </a:xfrm>
          <a:prstGeom prst="roundRect">
            <a:avLst>
              <a:gd name="adj" fmla="val 2819"/>
            </a:avLst>
          </a:prstGeom>
          <a:gradFill rotWithShape="1">
            <a:gsLst>
              <a:gs pos="0">
                <a:srgbClr val="D8DFF4"/>
              </a:gs>
              <a:gs pos="50000">
                <a:sysClr val="window" lastClr="FFFFFF"/>
              </a:gs>
              <a:gs pos="100000">
                <a:srgbClr val="D8DFF4"/>
              </a:gs>
            </a:gsLst>
            <a:lin ang="0" scaled="1"/>
          </a:gradFill>
          <a:ln w="9525" algn="ctr">
            <a:noFill/>
            <a:round/>
            <a:headEnd/>
            <a:tailEnd/>
          </a:ln>
          <a:effectLst/>
        </p:spPr>
        <p:txBody>
          <a:bodyPr anchor="ctr"/>
          <a:lstStyle/>
          <a:p>
            <a:pPr marL="180975" marR="0" lvl="0" indent="-180975" algn="ctr" defTabSz="914400" eaLnBrk="1" fontAlgn="b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Tx/>
              <a:buNone/>
              <a:tabLst/>
              <a:defRPr/>
            </a:pPr>
            <a:r>
              <a:rPr kumimoji="1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두 </a:t>
            </a:r>
            <a:r>
              <a:rPr kumimoji="1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번째 앱 만들기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79160" y="953472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002060"/>
                </a:solidFill>
              </a:rPr>
              <a:t>제</a:t>
            </a:r>
            <a:r>
              <a:rPr lang="en-US" altLang="ko-KR" sz="3200" dirty="0" smtClean="0">
                <a:solidFill>
                  <a:srgbClr val="002060"/>
                </a:solidFill>
              </a:rPr>
              <a:t>9</a:t>
            </a:r>
            <a:r>
              <a:rPr lang="ko-KR" altLang="en-US" sz="3200" dirty="0" smtClean="0">
                <a:solidFill>
                  <a:srgbClr val="002060"/>
                </a:solidFill>
              </a:rPr>
              <a:t>강 </a:t>
            </a:r>
            <a:endParaRPr lang="ko-KR" altLang="en-US" sz="3200" dirty="0">
              <a:solidFill>
                <a:srgbClr val="002060"/>
              </a:solidFill>
            </a:endParaRPr>
          </a:p>
        </p:txBody>
      </p:sp>
      <p:sp>
        <p:nvSpPr>
          <p:cNvPr id="5" name="AutoShape 8"/>
          <p:cNvSpPr>
            <a:spLocks/>
          </p:cNvSpPr>
          <p:nvPr/>
        </p:nvSpPr>
        <p:spPr bwMode="auto">
          <a:xfrm>
            <a:off x="1560092" y="2048505"/>
            <a:ext cx="8143875" cy="1143000"/>
          </a:xfrm>
          <a:prstGeom prst="roundRect">
            <a:avLst>
              <a:gd name="adj" fmla="val 16667"/>
            </a:avLst>
          </a:prstGeom>
          <a:solidFill>
            <a:srgbClr val="333399">
              <a:alpha val="89018"/>
            </a:srgbClr>
          </a:solidFill>
          <a:ln w="57150" algn="ctr">
            <a:solidFill>
              <a:srgbClr val="9999FF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fontAlgn="b">
              <a:lnSpc>
                <a:spcPct val="200000"/>
              </a:lnSpc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kumimoji="1" lang="ko-KR" altLang="en-US" sz="2000" b="1" dirty="0" err="1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안드로이드</a:t>
            </a:r>
            <a:r>
              <a:rPr kumimoji="1" lang="ko-KR" altLang="en-US" sz="2000" b="1" dirty="0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프로젝트를 위한 기초적인 코드 무작정 </a:t>
            </a:r>
            <a:r>
              <a:rPr kumimoji="1" lang="ko-KR" altLang="en-US" sz="2000" b="1" dirty="0" err="1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따라하기</a:t>
            </a:r>
            <a:endParaRPr kumimoji="1" lang="en-US" altLang="ko-KR" sz="2000" b="1" dirty="0" smtClean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311516" y="3467886"/>
            <a:ext cx="471487" cy="436399"/>
          </a:xfrm>
          <a:prstGeom prst="ellipse">
            <a:avLst/>
          </a:prstGeom>
          <a:solidFill>
            <a:srgbClr val="DDE3FF"/>
          </a:solidFill>
          <a:ln w="19050" algn="ctr">
            <a:solidFill>
              <a:srgbClr val="4F81BD">
                <a:lumMod val="60000"/>
                <a:lumOff val="40000"/>
              </a:srgb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anchor="ctr">
            <a:spAutoFit/>
          </a:bodyPr>
          <a:lstStyle/>
          <a:p>
            <a:pPr marL="0" marR="0" lvl="0" indent="0" defTabSz="914400" eaLnBrk="1" fontAlgn="b" latinLnBrk="0" hangingPunct="1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857616" y="3429000"/>
            <a:ext cx="5145707" cy="490538"/>
          </a:xfrm>
          <a:prstGeom prst="roundRect">
            <a:avLst>
              <a:gd name="adj" fmla="val 16667"/>
            </a:avLst>
          </a:prstGeom>
          <a:solidFill>
            <a:srgbClr val="E5E9FF"/>
          </a:solidFill>
          <a:ln w="19050" algn="ctr">
            <a:solidFill>
              <a:srgbClr val="4F81BD">
                <a:lumMod val="60000"/>
                <a:lumOff val="40000"/>
              </a:srgbClr>
            </a:solidFill>
            <a:round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lIns="180000" anchor="ctr"/>
          <a:lstStyle/>
          <a:p>
            <a:pPr marL="0" marR="0" lvl="0" indent="0" defTabSz="91440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안녕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</a:t>
            </a:r>
            <a:r>
              <a: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만들기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3311516" y="4699786"/>
            <a:ext cx="471487" cy="436399"/>
          </a:xfrm>
          <a:prstGeom prst="ellipse">
            <a:avLst/>
          </a:prstGeom>
          <a:solidFill>
            <a:srgbClr val="DDE3FF"/>
          </a:solidFill>
          <a:ln w="19050" algn="ctr">
            <a:solidFill>
              <a:srgbClr val="4F81BD">
                <a:lumMod val="60000"/>
                <a:lumOff val="40000"/>
              </a:srgb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anchor="ctr">
            <a:spAutoFit/>
          </a:bodyPr>
          <a:lstStyle/>
          <a:p>
            <a:pPr marL="0" marR="0" lvl="0" indent="0" defTabSz="914400" eaLnBrk="1" fontAlgn="b" latinLnBrk="0" hangingPunct="1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3311516" y="4082249"/>
            <a:ext cx="471487" cy="436399"/>
          </a:xfrm>
          <a:prstGeom prst="ellipse">
            <a:avLst/>
          </a:prstGeom>
          <a:solidFill>
            <a:srgbClr val="DDE3FF"/>
          </a:solidFill>
          <a:ln w="19050" algn="ctr">
            <a:solidFill>
              <a:srgbClr val="4F81BD">
                <a:lumMod val="60000"/>
                <a:lumOff val="40000"/>
              </a:srgb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anchor="ctr">
            <a:spAutoFit/>
          </a:bodyPr>
          <a:lstStyle/>
          <a:p>
            <a:pPr marL="0" marR="0" lvl="0" indent="0" defTabSz="914400" eaLnBrk="1" fontAlgn="b" latinLnBrk="0" hangingPunct="1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856028" y="4038600"/>
            <a:ext cx="5147295" cy="490538"/>
          </a:xfrm>
          <a:prstGeom prst="roundRect">
            <a:avLst>
              <a:gd name="adj" fmla="val 16667"/>
            </a:avLst>
          </a:prstGeom>
          <a:solidFill>
            <a:srgbClr val="E5E9FF"/>
          </a:solidFill>
          <a:ln w="19050" algn="ctr">
            <a:solidFill>
              <a:srgbClr val="4F81BD">
                <a:lumMod val="60000"/>
                <a:lumOff val="40000"/>
              </a:srgbClr>
            </a:solidFill>
            <a:round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lIns="180000" anchor="ctr"/>
          <a:lstStyle/>
          <a:p>
            <a:pPr marL="0" marR="0" lvl="0" indent="0" defTabSz="91440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에뮬레이터로 </a:t>
            </a:r>
            <a:r>
              <a:rPr kumimoji="1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안녕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앱 실행하기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856028" y="4652963"/>
            <a:ext cx="5147295" cy="490537"/>
          </a:xfrm>
          <a:prstGeom prst="roundRect">
            <a:avLst>
              <a:gd name="adj" fmla="val 16667"/>
            </a:avLst>
          </a:prstGeom>
          <a:solidFill>
            <a:srgbClr val="E5E9FF"/>
          </a:solidFill>
          <a:ln w="19050" algn="ctr">
            <a:solidFill>
              <a:srgbClr val="4F81BD">
                <a:lumMod val="60000"/>
                <a:lumOff val="40000"/>
              </a:srgbClr>
            </a:solidFill>
            <a:round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lIns="180000" anchor="ctr"/>
          <a:lstStyle/>
          <a:p>
            <a:pPr marL="0" marR="0" lvl="0" indent="0" defTabSz="91440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하나씩 바꾸어보기</a:t>
            </a:r>
          </a:p>
        </p:txBody>
      </p:sp>
    </p:spTree>
    <p:extLst>
      <p:ext uri="{BB962C8B-B14F-4D97-AF65-F5344CB8AC3E}">
        <p14:creationId xmlns:p14="http://schemas.microsoft.com/office/powerpoint/2010/main" val="807017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4285" y="0"/>
            <a:ext cx="1799492" cy="637198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ko-KR" sz="2400" dirty="0" smtClean="0">
                <a:solidFill>
                  <a:srgbClr val="FF0000"/>
                </a:solidFill>
              </a:rPr>
              <a:t>TIP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83222" y="637198"/>
            <a:ext cx="9651024" cy="1392360"/>
          </a:xfrm>
        </p:spPr>
        <p:txBody>
          <a:bodyPr>
            <a:normAutofit fontScale="92500" lnSpcReduction="20000"/>
          </a:bodyPr>
          <a:lstStyle/>
          <a:p>
            <a:pPr fontAlgn="base">
              <a:buFont typeface="Wingdings" panose="05000000000000000000" pitchFamily="2" charset="2"/>
              <a:buChar char="l"/>
            </a:pPr>
            <a:r>
              <a:rPr lang="ko-KR" altLang="en-US" sz="2000" dirty="0">
                <a:solidFill>
                  <a:srgbClr val="FF0000"/>
                </a:solidFill>
              </a:rPr>
              <a:t>필요한 패키지를 가장 쉽게 프로젝트에 </a:t>
            </a:r>
            <a:r>
              <a:rPr lang="ko-KR" altLang="en-US" sz="2000" dirty="0" smtClean="0">
                <a:solidFill>
                  <a:srgbClr val="FF0000"/>
                </a:solidFill>
              </a:rPr>
              <a:t>추가하려면 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pPr fontAlgn="base">
              <a:buFont typeface="Wingdings" panose="05000000000000000000" pitchFamily="2" charset="2"/>
              <a:buChar char="l"/>
            </a:pPr>
            <a:r>
              <a:rPr lang="en-US" altLang="ko-KR" sz="2000" dirty="0" smtClean="0">
                <a:solidFill>
                  <a:srgbClr val="FF0000"/>
                </a:solidFill>
              </a:rPr>
              <a:t>[</a:t>
            </a:r>
            <a:r>
              <a:rPr lang="en-US" altLang="ko-KR" sz="2000" dirty="0">
                <a:solidFill>
                  <a:srgbClr val="FF0000"/>
                </a:solidFill>
              </a:rPr>
              <a:t>File]-&gt;[Settings]-&gt;[Editor]-&gt;[General]-&gt;[Auto Import]</a:t>
            </a:r>
            <a:r>
              <a:rPr lang="ko-KR" altLang="en-US" sz="2000" dirty="0">
                <a:solidFill>
                  <a:srgbClr val="FF0000"/>
                </a:solidFill>
              </a:rPr>
              <a:t>로 가서 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pPr fontAlgn="base"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solidFill>
                  <a:srgbClr val="FF0000"/>
                </a:solidFill>
              </a:rPr>
              <a:t>“</a:t>
            </a:r>
            <a:r>
              <a:rPr lang="en-US" altLang="ko-KR" sz="2000" dirty="0">
                <a:solidFill>
                  <a:srgbClr val="FF0000"/>
                </a:solidFill>
              </a:rPr>
              <a:t>Add </a:t>
            </a:r>
            <a:r>
              <a:rPr lang="en-US" altLang="ko-KR" sz="2000" dirty="0" err="1">
                <a:solidFill>
                  <a:srgbClr val="FF0000"/>
                </a:solidFill>
              </a:rPr>
              <a:t>unambigious</a:t>
            </a:r>
            <a:r>
              <a:rPr lang="en-US" altLang="ko-KR" sz="2000" dirty="0">
                <a:solidFill>
                  <a:srgbClr val="FF0000"/>
                </a:solidFill>
              </a:rPr>
              <a:t> imports on the fly” </a:t>
            </a:r>
            <a:r>
              <a:rPr lang="ko-KR" altLang="en-US" sz="2000" dirty="0">
                <a:solidFill>
                  <a:srgbClr val="FF0000"/>
                </a:solidFill>
              </a:rPr>
              <a:t>옵션과 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pPr fontAlgn="base">
              <a:buFont typeface="Wingdings" panose="05000000000000000000" pitchFamily="2" charset="2"/>
              <a:buChar char="l"/>
            </a:pPr>
            <a:r>
              <a:rPr lang="en-US" altLang="ko-KR" sz="2000" dirty="0" smtClean="0">
                <a:solidFill>
                  <a:srgbClr val="FF0000"/>
                </a:solidFill>
              </a:rPr>
              <a:t>"</a:t>
            </a:r>
            <a:r>
              <a:rPr lang="en-US" altLang="ko-KR" sz="2000" dirty="0">
                <a:solidFill>
                  <a:srgbClr val="FF0000"/>
                </a:solidFill>
              </a:rPr>
              <a:t>Optimize imports on the fly“ </a:t>
            </a:r>
            <a:r>
              <a:rPr lang="ko-KR" altLang="en-US" sz="2000" dirty="0">
                <a:solidFill>
                  <a:srgbClr val="FF0000"/>
                </a:solidFill>
              </a:rPr>
              <a:t>옵션을 체크하면 된다</a:t>
            </a:r>
            <a:r>
              <a:rPr lang="en-US" altLang="ko-KR" sz="2000" dirty="0">
                <a:solidFill>
                  <a:srgbClr val="FF0000"/>
                </a:solidFill>
              </a:rPr>
              <a:t>. </a:t>
            </a:r>
            <a:endParaRPr lang="ko-KR" altLang="en-US" sz="2000" dirty="0">
              <a:solidFill>
                <a:srgbClr val="FF0000"/>
              </a:solidFill>
            </a:endParaRPr>
          </a:p>
          <a:p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 rotWithShape="1">
          <a:blip r:embed="rId2"/>
          <a:srcRect t="3363" b="2988"/>
          <a:stretch/>
        </p:blipFill>
        <p:spPr>
          <a:xfrm>
            <a:off x="952345" y="1924049"/>
            <a:ext cx="7479478" cy="49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8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3176837" cy="50116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smtClean="0"/>
              <a:t>@Override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893884" y="826368"/>
            <a:ext cx="106416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어노테이션의</a:t>
            </a:r>
            <a:r>
              <a:rPr lang="ko-KR" altLang="en-US" dirty="0"/>
              <a:t> 하나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어노테이션은</a:t>
            </a:r>
            <a:r>
              <a:rPr lang="ko-KR" altLang="en-US" dirty="0"/>
              <a:t> 컴파일러에게 추가적인 정보를 주는 것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@Override</a:t>
            </a:r>
            <a:r>
              <a:rPr lang="ko-KR" altLang="en-US" dirty="0"/>
              <a:t>은 </a:t>
            </a:r>
            <a:r>
              <a:rPr lang="ko-KR" altLang="en-US" dirty="0" err="1"/>
              <a:t>메소드가</a:t>
            </a:r>
            <a:r>
              <a:rPr lang="ko-KR" altLang="en-US" dirty="0"/>
              <a:t> 부모 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재정의</a:t>
            </a:r>
            <a:r>
              <a:rPr lang="en-US" altLang="ko-KR" dirty="0"/>
              <a:t>(</a:t>
            </a:r>
            <a:r>
              <a:rPr lang="ko-KR" altLang="en-US" dirty="0" err="1"/>
              <a:t>오버라이드</a:t>
            </a:r>
            <a:r>
              <a:rPr lang="en-US" altLang="ko-KR" dirty="0"/>
              <a:t>)</a:t>
            </a:r>
            <a:r>
              <a:rPr lang="ko-KR" altLang="en-US" dirty="0"/>
              <a:t>하였다는 것을 나타낸다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2648" y="2026697"/>
            <a:ext cx="4750660" cy="45273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smtClean="0"/>
              <a:t>public void onCreate() { … }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999392" y="2626861"/>
            <a:ext cx="8487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ko-KR" altLang="en-US" dirty="0" err="1"/>
              <a:t>액티비티가</a:t>
            </a:r>
            <a:r>
              <a:rPr lang="ko-KR" altLang="en-US" dirty="0"/>
              <a:t> 생성되는 순간에 딱 한번 호출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모든 초기화와 사용자 인터페이스 설정이 여기에 들어간다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737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2916" y="158234"/>
            <a:ext cx="5428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400" dirty="0" err="1"/>
              <a:t>super.onCreate</a:t>
            </a:r>
            <a:r>
              <a:rPr lang="en-US" altLang="ko-KR" sz="2400" dirty="0"/>
              <a:t>(</a:t>
            </a:r>
            <a:r>
              <a:rPr lang="en-US" altLang="ko-KR" sz="2400" dirty="0" err="1"/>
              <a:t>savedInstanceState</a:t>
            </a:r>
            <a:r>
              <a:rPr lang="en-US" altLang="ko-KR" sz="2400" dirty="0"/>
              <a:t>);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524607" y="705535"/>
            <a:ext cx="95689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ko-KR" altLang="en-US" dirty="0"/>
              <a:t>위의 문장은 부모 클래스인 </a:t>
            </a:r>
            <a:r>
              <a:rPr lang="en-US" altLang="ko-KR" dirty="0" err="1"/>
              <a:t>ActionBarActivity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 err="1"/>
              <a:t>onCreate</a:t>
            </a:r>
            <a:r>
              <a:rPr lang="en-US" altLang="ko-KR" dirty="0"/>
              <a:t>()</a:t>
            </a:r>
            <a:r>
              <a:rPr lang="ko-KR" altLang="en-US" dirty="0"/>
              <a:t>를 호출하는 문장</a:t>
            </a:r>
            <a:endParaRPr lang="en-US" altLang="ko-KR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92916" y="1336430"/>
            <a:ext cx="8153400" cy="990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altLang="ko-KR" sz="2400" smtClean="0"/>
              <a:t>setContentView(R.layout.activity_main);</a:t>
            </a:r>
            <a:endParaRPr lang="en-US" altLang="ko-KR" sz="2400" dirty="0"/>
          </a:p>
        </p:txBody>
      </p:sp>
      <p:sp>
        <p:nvSpPr>
          <p:cNvPr id="5" name="직사각형 4"/>
          <p:cNvSpPr/>
          <p:nvPr/>
        </p:nvSpPr>
        <p:spPr>
          <a:xfrm>
            <a:off x="524607" y="1831730"/>
            <a:ext cx="93139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en-US" altLang="ko-KR" dirty="0" err="1"/>
              <a:t>setContentView</a:t>
            </a:r>
            <a:r>
              <a:rPr lang="en-US" altLang="ko-KR" dirty="0"/>
              <a:t>()</a:t>
            </a:r>
            <a:r>
              <a:rPr lang="ko-KR" altLang="en-US" dirty="0"/>
              <a:t>라는 함수는 </a:t>
            </a:r>
            <a:r>
              <a:rPr lang="ko-KR" altLang="en-US" dirty="0" err="1"/>
              <a:t>액티비티의</a:t>
            </a:r>
            <a:r>
              <a:rPr lang="ko-KR" altLang="en-US" dirty="0"/>
              <a:t> 화면을 설정하는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marL="285750" indent="-285750" fontAlgn="base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en-US" altLang="ko-KR" dirty="0" err="1"/>
              <a:t>R.layout.activity_main</a:t>
            </a:r>
            <a:r>
              <a:rPr lang="ko-KR" altLang="en-US" dirty="0"/>
              <a:t>은 </a:t>
            </a:r>
            <a:r>
              <a:rPr lang="en-US" altLang="ko-KR" dirty="0"/>
              <a:t>activity_main.xml </a:t>
            </a:r>
            <a:r>
              <a:rPr lang="ko-KR" altLang="en-US" dirty="0"/>
              <a:t>파일을 나타낸다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92916" y="3043561"/>
            <a:ext cx="3200915" cy="46836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/>
              <a:t>한글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사용하기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084" y="2822330"/>
            <a:ext cx="6042732" cy="40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1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4126406" cy="32531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smtClean="0"/>
              <a:t>비주얼 도구 사용하기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60" y="791307"/>
            <a:ext cx="9646075" cy="585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05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4029690" cy="52753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smtClean="0"/>
              <a:t>버튼의 텍스트 변경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528" y="756138"/>
            <a:ext cx="6028410" cy="607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14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7801590" cy="43961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fontAlgn="base">
              <a:buFont typeface="Wingdings" panose="05000000000000000000" pitchFamily="2" charset="2"/>
              <a:buChar char="Ø"/>
            </a:pPr>
            <a:r>
              <a:rPr lang="ko-KR" altLang="en-US" sz="2400" smtClean="0"/>
              <a:t>안드로이드 애플리케이션의 실행이 시작되는 곳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1157652" y="903321"/>
            <a:ext cx="78192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안드로이드에는 </a:t>
            </a:r>
            <a:r>
              <a:rPr lang="en-US" altLang="ko-KR" sz="2000" dirty="0"/>
              <a:t>main()</a:t>
            </a:r>
            <a:r>
              <a:rPr lang="ko-KR" altLang="en-US" sz="2000" dirty="0"/>
              <a:t>이 </a:t>
            </a:r>
            <a:r>
              <a:rPr lang="ko-KR" altLang="en-US" sz="2000" dirty="0" smtClean="0"/>
              <a:t>없음</a:t>
            </a: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 err="1"/>
              <a:t>액티비티별로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실행된다</a:t>
            </a:r>
            <a:r>
              <a:rPr lang="en-US" altLang="ko-KR" sz="20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 err="1"/>
              <a:t>액티비티</a:t>
            </a:r>
            <a:r>
              <a:rPr lang="ko-KR" altLang="en-US" sz="2000" dirty="0"/>
              <a:t> 중에서는 </a:t>
            </a:r>
            <a:r>
              <a:rPr lang="en-US" altLang="ko-KR" sz="2000" dirty="0" err="1"/>
              <a:t>onCreate</a:t>
            </a:r>
            <a:r>
              <a:rPr lang="en-US" altLang="ko-KR" sz="2000" dirty="0"/>
              <a:t>() </a:t>
            </a:r>
            <a:r>
              <a:rPr lang="ko-KR" altLang="en-US" sz="2000" dirty="0" err="1"/>
              <a:t>메소드가</a:t>
            </a:r>
            <a:r>
              <a:rPr lang="en-US" altLang="ko-KR" sz="2000" dirty="0"/>
              <a:t> </a:t>
            </a:r>
            <a:r>
              <a:rPr lang="ko-KR" altLang="en-US" sz="2000" dirty="0"/>
              <a:t>가장 먼저 실행된다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24981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96715"/>
            <a:ext cx="6885198" cy="54512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 smtClean="0"/>
              <a:t>XML</a:t>
            </a:r>
            <a:r>
              <a:rPr lang="ko-KR" altLang="en-US" sz="2400" dirty="0" smtClean="0"/>
              <a:t>을 이용하여서 사용자 인터페이스 기술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534454" y="800100"/>
            <a:ext cx="11132938" cy="350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700"/>
              </a:spcBef>
              <a:buSzPct val="60000"/>
              <a:buFont typeface="Wingdings" panose="05000000000000000000" pitchFamily="2" charset="2"/>
              <a:buChar char="l"/>
            </a:pPr>
            <a:r>
              <a:rPr lang="ko-KR" altLang="en-US" sz="2000" dirty="0">
                <a:solidFill>
                  <a:prstClr val="black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사용자 인터페이스 작성 방법</a:t>
            </a:r>
            <a:endParaRPr lang="en-US" altLang="ko-KR" sz="2000" dirty="0">
              <a:solidFill>
                <a:prstClr val="black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708660" lvl="1" indent="-342900">
              <a:spcBef>
                <a:spcPts val="550"/>
              </a:spcBef>
              <a:buSzPct val="70000"/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코드를 사용하는 방법</a:t>
            </a:r>
            <a: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기존의 자바</a:t>
            </a:r>
            <a: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708660" lvl="1" indent="-342900">
              <a:spcBef>
                <a:spcPts val="55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XML</a:t>
            </a:r>
            <a:r>
              <a:rPr lang="ko-KR" altLang="en-US" sz="2000" dirty="0">
                <a:solidFill>
                  <a:prstClr val="black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을 사용하는 방법</a:t>
            </a:r>
            <a: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안드로이드 선호 방법</a:t>
            </a:r>
            <a: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708660" lvl="1" indent="-342900">
              <a:spcBef>
                <a:spcPts val="550"/>
              </a:spcBef>
              <a:buSzPct val="70000"/>
              <a:buFont typeface="Wingdings" panose="05000000000000000000" pitchFamily="2" charset="2"/>
              <a:buChar char="l"/>
            </a:pPr>
            <a:endParaRPr lang="en-US" altLang="ko-KR" sz="2000" dirty="0">
              <a:solidFill>
                <a:prstClr val="black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708660" lvl="1" indent="-342900">
              <a:spcBef>
                <a:spcPts val="550"/>
              </a:spcBef>
              <a:buSzPct val="70000"/>
              <a:buFont typeface="Wingdings" panose="05000000000000000000" pitchFamily="2" charset="2"/>
              <a:buChar char="l"/>
            </a:pPr>
            <a:endParaRPr lang="en-US" altLang="ko-KR" sz="2000" dirty="0">
              <a:solidFill>
                <a:prstClr val="black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342900" lvl="0" indent="-342900">
              <a:spcBef>
                <a:spcPts val="700"/>
              </a:spcBef>
              <a:buSzPct val="60000"/>
              <a:buFont typeface="Wingdings" panose="05000000000000000000" pitchFamily="2" charset="2"/>
              <a:buChar char="l"/>
            </a:pPr>
            <a:r>
              <a:rPr lang="ko-KR" altLang="en-US" sz="2000" dirty="0">
                <a:solidFill>
                  <a:prstClr val="black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안드로이드에서는 </a:t>
            </a:r>
            <a: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UI </a:t>
            </a:r>
            <a:r>
              <a:rPr lang="ko-KR" altLang="en-US" sz="2000" dirty="0">
                <a:solidFill>
                  <a:prstClr val="black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화면의 구성을 </a:t>
            </a:r>
            <a: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XML</a:t>
            </a:r>
            <a:r>
              <a:rPr lang="ko-KR" altLang="en-US" sz="2000" dirty="0">
                <a:solidFill>
                  <a:prstClr val="black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을 이용하여서 선언적으로 나타내는 방법을 선호</a:t>
            </a:r>
            <a:endParaRPr lang="en-US" altLang="ko-KR" sz="2000" dirty="0">
              <a:solidFill>
                <a:prstClr val="black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708660" lvl="1" indent="-342900" fontAlgn="base">
              <a:spcBef>
                <a:spcPts val="550"/>
              </a:spcBef>
              <a:buSzPct val="70000"/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애플리케이션의 외관과 애플리케이션의 </a:t>
            </a:r>
            <a:r>
              <a:rPr lang="ko-KR" altLang="en-US" sz="2000" dirty="0" err="1">
                <a:solidFill>
                  <a:prstClr val="black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로직을</a:t>
            </a:r>
            <a:r>
              <a:rPr lang="ko-KR" altLang="en-US" sz="2000" dirty="0">
                <a:solidFill>
                  <a:prstClr val="black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서로 분리</a:t>
            </a:r>
            <a:endParaRPr lang="en-US" altLang="ko-KR" sz="2000" dirty="0">
              <a:solidFill>
                <a:prstClr val="black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708660" lvl="1" indent="-342900" fontAlgn="base">
              <a:spcBef>
                <a:spcPts val="550"/>
              </a:spcBef>
              <a:buSzPct val="70000"/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빠르게 </a:t>
            </a:r>
            <a: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UI</a:t>
            </a:r>
            <a:r>
              <a:rPr lang="ko-KR" altLang="en-US" sz="2000" dirty="0">
                <a:solidFill>
                  <a:prstClr val="black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를 구축</a:t>
            </a:r>
          </a:p>
          <a:p>
            <a:pPr marL="342900" lvl="0" indent="-342900">
              <a:spcBef>
                <a:spcPts val="700"/>
              </a:spcBef>
              <a:buSzPct val="60000"/>
              <a:buFont typeface="Wingdings" panose="05000000000000000000" pitchFamily="2" charset="2"/>
              <a:buChar char="l"/>
            </a:pPr>
            <a:endParaRPr lang="ko-KR" altLang="en-US" sz="2000" dirty="0">
              <a:solidFill>
                <a:prstClr val="black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915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6605837" cy="4044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smtClean="0"/>
              <a:t>XML</a:t>
            </a:r>
            <a:r>
              <a:rPr lang="ko-KR" altLang="en-US" sz="2400" smtClean="0"/>
              <a:t>을 이용한 사용자 인터페이스 작성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990599" y="714328"/>
            <a:ext cx="73269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000" dirty="0"/>
              <a:t>UI </a:t>
            </a:r>
            <a:r>
              <a:rPr lang="ko-KR" altLang="en-US" sz="2000" dirty="0"/>
              <a:t>컴포넌트 들은 </a:t>
            </a:r>
            <a:r>
              <a:rPr lang="en-US" altLang="ko-KR" sz="2000" dirty="0"/>
              <a:t>XML</a:t>
            </a:r>
            <a:r>
              <a:rPr lang="ko-KR" altLang="en-US" sz="2000" dirty="0"/>
              <a:t>의 하나의 요소로 표현된다</a:t>
            </a:r>
            <a:r>
              <a:rPr lang="en-US" altLang="ko-KR" sz="20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000" dirty="0" err="1"/>
              <a:t>TextView</a:t>
            </a:r>
            <a:r>
              <a:rPr lang="en-US" altLang="ko-KR" sz="2000" dirty="0"/>
              <a:t> </a:t>
            </a:r>
            <a:r>
              <a:rPr lang="ko-KR" altLang="en-US" sz="2000" dirty="0"/>
              <a:t>컴포넌트는 </a:t>
            </a:r>
            <a:r>
              <a:rPr lang="en-US" altLang="ko-KR" sz="2000" dirty="0"/>
              <a:t>&lt;</a:t>
            </a:r>
            <a:r>
              <a:rPr lang="en-US" altLang="ko-KR" sz="2000" dirty="0" err="1"/>
              <a:t>TextView</a:t>
            </a:r>
            <a:r>
              <a:rPr lang="en-US" altLang="ko-KR" sz="2000" dirty="0"/>
              <a:t> ... /&gt; </a:t>
            </a:r>
            <a:r>
              <a:rPr lang="ko-KR" altLang="en-US" sz="2000" dirty="0"/>
              <a:t>요소로 표현된다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612648" y="1740849"/>
            <a:ext cx="2901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/>
              <a:t>XML </a:t>
            </a:r>
            <a:r>
              <a:rPr lang="ko-KR" altLang="en-US" sz="2400" dirty="0"/>
              <a:t>파일의 분석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055077" y="2468462"/>
            <a:ext cx="7467600" cy="2620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ko-KR" sz="1600" kern="0" dirty="0" smtClean="0">
                <a:solidFill>
                  <a:srgbClr val="008080"/>
                </a:solidFill>
                <a:latin typeface="Consolas"/>
                <a:ea typeface="맑은 고딕"/>
                <a:cs typeface="Times New Roman"/>
              </a:rPr>
              <a:t>&lt;?</a:t>
            </a:r>
            <a:r>
              <a:rPr lang="en-US" altLang="ko-KR" sz="1600" kern="0" dirty="0" smtClean="0">
                <a:solidFill>
                  <a:srgbClr val="3F7F7F"/>
                </a:solidFill>
                <a:latin typeface="Consolas"/>
                <a:ea typeface="맑은 고딕"/>
                <a:cs typeface="Times New Roman"/>
              </a:rPr>
              <a:t>xml</a:t>
            </a:r>
            <a:r>
              <a:rPr lang="en-US" altLang="ko-KR" sz="1600" kern="0" dirty="0" smtClean="0">
                <a:latin typeface="Consolas"/>
                <a:ea typeface="맑은 고딕"/>
                <a:cs typeface="Times New Roman"/>
              </a:rPr>
              <a:t> </a:t>
            </a:r>
            <a:r>
              <a:rPr lang="en-US" altLang="ko-KR" sz="1600" kern="0" dirty="0" smtClean="0">
                <a:solidFill>
                  <a:srgbClr val="7F007F"/>
                </a:solidFill>
                <a:latin typeface="Consolas"/>
                <a:ea typeface="맑은 고딕"/>
                <a:cs typeface="Times New Roman"/>
              </a:rPr>
              <a:t>version</a:t>
            </a: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=</a:t>
            </a:r>
            <a:r>
              <a:rPr lang="en-US" altLang="ko-KR" sz="1600" i="1" kern="0" dirty="0" smtClean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"1.0"</a:t>
            </a:r>
            <a:r>
              <a:rPr lang="en-US" altLang="ko-KR" sz="1600" kern="0" dirty="0" smtClean="0">
                <a:latin typeface="Consolas"/>
                <a:ea typeface="맑은 고딕"/>
                <a:cs typeface="Times New Roman"/>
              </a:rPr>
              <a:t> </a:t>
            </a:r>
            <a:r>
              <a:rPr lang="en-US" altLang="ko-KR" sz="1600" kern="0" dirty="0" smtClean="0">
                <a:solidFill>
                  <a:srgbClr val="7F007F"/>
                </a:solidFill>
                <a:latin typeface="Consolas"/>
                <a:ea typeface="맑은 고딕"/>
                <a:cs typeface="Times New Roman"/>
              </a:rPr>
              <a:t>encoding</a:t>
            </a: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=</a:t>
            </a:r>
            <a:r>
              <a:rPr lang="en-US" altLang="ko-KR" sz="1600" i="1" kern="0" dirty="0" smtClean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"utf-8"</a:t>
            </a:r>
            <a:r>
              <a:rPr lang="en-US" altLang="ko-KR" sz="1600" kern="0" dirty="0" smtClean="0">
                <a:solidFill>
                  <a:srgbClr val="008080"/>
                </a:solidFill>
                <a:latin typeface="Consolas"/>
                <a:ea typeface="맑은 고딕"/>
                <a:cs typeface="Times New Roman"/>
              </a:rPr>
              <a:t>?&gt;</a:t>
            </a:r>
            <a:endParaRPr lang="ko-KR" altLang="ko-KR" sz="1600" kern="100" dirty="0" smtClean="0">
              <a:latin typeface="맑은 고딕"/>
              <a:ea typeface="맑은 고딕"/>
              <a:cs typeface="Times New Roman"/>
            </a:endParaRPr>
          </a:p>
          <a:p>
            <a:pPr marL="0" indent="0" latinLnBrk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ko-KR" sz="1600" kern="0" dirty="0" smtClean="0">
                <a:solidFill>
                  <a:srgbClr val="008080"/>
                </a:solidFill>
                <a:latin typeface="Consolas"/>
                <a:ea typeface="맑은 고딕"/>
                <a:cs typeface="Times New Roman"/>
              </a:rPr>
              <a:t>&lt;</a:t>
            </a:r>
            <a:r>
              <a:rPr lang="en-US" altLang="ko-KR" sz="1600" kern="0" dirty="0" err="1" smtClean="0">
                <a:solidFill>
                  <a:srgbClr val="3F7F7F"/>
                </a:solidFill>
                <a:latin typeface="Consolas"/>
                <a:ea typeface="맑은 고딕"/>
                <a:cs typeface="Times New Roman"/>
              </a:rPr>
              <a:t>TextView</a:t>
            </a:r>
            <a:r>
              <a:rPr lang="en-US" altLang="ko-KR" sz="1600" kern="0" dirty="0" smtClean="0">
                <a:latin typeface="Consolas"/>
                <a:ea typeface="맑은 고딕"/>
                <a:cs typeface="Times New Roman"/>
              </a:rPr>
              <a:t> </a:t>
            </a:r>
            <a:r>
              <a:rPr lang="en-US" altLang="ko-KR" sz="1600" kern="0" dirty="0" err="1" smtClean="0">
                <a:solidFill>
                  <a:srgbClr val="7F007F"/>
                </a:solidFill>
                <a:latin typeface="Consolas"/>
                <a:ea typeface="맑은 고딕"/>
                <a:cs typeface="Times New Roman"/>
              </a:rPr>
              <a:t>xmlns:android</a:t>
            </a: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=</a:t>
            </a:r>
            <a:r>
              <a:rPr lang="en-US" altLang="ko-KR" sz="1600" i="1" kern="0" dirty="0" smtClean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"http://schemas.android.com/</a:t>
            </a:r>
            <a:r>
              <a:rPr lang="en-US" altLang="ko-KR" sz="1600" i="1" kern="0" dirty="0" err="1" smtClean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apk</a:t>
            </a:r>
            <a:r>
              <a:rPr lang="en-US" altLang="ko-KR" sz="1600" i="1" kern="0" dirty="0" smtClean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/res/android"</a:t>
            </a:r>
            <a:endParaRPr lang="ko-KR" altLang="ko-KR" sz="1600" kern="100" dirty="0" smtClean="0">
              <a:latin typeface="맑은 고딕"/>
              <a:ea typeface="맑은 고딕"/>
              <a:cs typeface="Times New Roman"/>
            </a:endParaRPr>
          </a:p>
          <a:p>
            <a:pPr marL="0" indent="0" latinLnBrk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ko-KR" sz="1600" kern="0" dirty="0" smtClean="0">
                <a:latin typeface="Consolas"/>
                <a:ea typeface="맑은 고딕"/>
                <a:cs typeface="Times New Roman"/>
              </a:rPr>
              <a:t>    </a:t>
            </a:r>
            <a:r>
              <a:rPr lang="en-US" altLang="ko-KR" sz="1600" kern="0" dirty="0" err="1" smtClean="0">
                <a:solidFill>
                  <a:srgbClr val="7F007F"/>
                </a:solidFill>
                <a:latin typeface="Consolas"/>
                <a:ea typeface="맑은 고딕"/>
                <a:cs typeface="Times New Roman"/>
              </a:rPr>
              <a:t>android:id</a:t>
            </a: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=</a:t>
            </a:r>
            <a:r>
              <a:rPr lang="en-US" altLang="ko-KR" sz="1600" i="1" kern="0" dirty="0" smtClean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"@+id/</a:t>
            </a:r>
            <a:r>
              <a:rPr lang="en-US" altLang="ko-KR" sz="1600" i="1" kern="0" dirty="0" err="1" smtClean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textview</a:t>
            </a:r>
            <a:r>
              <a:rPr lang="en-US" altLang="ko-KR" sz="1600" i="1" kern="0" dirty="0" smtClean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"</a:t>
            </a:r>
            <a:endParaRPr lang="ko-KR" altLang="ko-KR" sz="1600" kern="100" dirty="0" smtClean="0">
              <a:latin typeface="맑은 고딕"/>
              <a:ea typeface="맑은 고딕"/>
              <a:cs typeface="Times New Roman"/>
            </a:endParaRPr>
          </a:p>
          <a:p>
            <a:pPr marL="0" indent="0" latinLnBrk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ko-KR" sz="1600" kern="0" dirty="0" smtClean="0">
                <a:latin typeface="Consolas"/>
                <a:ea typeface="맑은 고딕"/>
                <a:cs typeface="Times New Roman"/>
              </a:rPr>
              <a:t>    </a:t>
            </a:r>
            <a:r>
              <a:rPr lang="en-US" altLang="ko-KR" sz="1600" kern="0" dirty="0" err="1" smtClean="0">
                <a:solidFill>
                  <a:srgbClr val="7F007F"/>
                </a:solidFill>
                <a:latin typeface="Consolas"/>
                <a:ea typeface="맑은 고딕"/>
                <a:cs typeface="Times New Roman"/>
              </a:rPr>
              <a:t>android:layout_width</a:t>
            </a: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=</a:t>
            </a:r>
            <a:r>
              <a:rPr lang="en-US" altLang="ko-KR" sz="1600" i="1" kern="0" dirty="0" smtClean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＂</a:t>
            </a:r>
            <a:r>
              <a:rPr lang="en-US" altLang="ko-KR" sz="1600" i="1" kern="0" dirty="0" err="1" smtClean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match_parent</a:t>
            </a:r>
            <a:r>
              <a:rPr lang="en-US" altLang="ko-KR" sz="1600" i="1" kern="0" dirty="0" smtClean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"</a:t>
            </a:r>
            <a:endParaRPr lang="ko-KR" altLang="ko-KR" sz="1600" kern="100" dirty="0" smtClean="0">
              <a:latin typeface="맑은 고딕"/>
              <a:ea typeface="맑은 고딕"/>
              <a:cs typeface="Times New Roman"/>
            </a:endParaRPr>
          </a:p>
          <a:p>
            <a:pPr marL="0" indent="0" latinLnBrk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ko-KR" sz="1600" kern="0" dirty="0" smtClean="0">
                <a:latin typeface="Consolas"/>
                <a:ea typeface="맑은 고딕"/>
                <a:cs typeface="Times New Roman"/>
              </a:rPr>
              <a:t>    </a:t>
            </a:r>
            <a:r>
              <a:rPr lang="en-US" altLang="ko-KR" sz="1600" kern="0" dirty="0" err="1" smtClean="0">
                <a:solidFill>
                  <a:srgbClr val="7F007F"/>
                </a:solidFill>
                <a:latin typeface="Consolas"/>
                <a:ea typeface="맑은 고딕"/>
                <a:cs typeface="Times New Roman"/>
              </a:rPr>
              <a:t>android:layout_height</a:t>
            </a: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=</a:t>
            </a:r>
            <a:r>
              <a:rPr lang="en-US" altLang="ko-KR" sz="1600" i="1" kern="0" dirty="0" smtClean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"</a:t>
            </a:r>
            <a:r>
              <a:rPr lang="en-US" altLang="ko-KR" sz="1600" i="1" kern="0" dirty="0" err="1" smtClean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wrap_content</a:t>
            </a:r>
            <a:r>
              <a:rPr lang="en-US" altLang="ko-KR" sz="1600" i="1" kern="0" dirty="0" smtClean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"</a:t>
            </a:r>
            <a:endParaRPr lang="ko-KR" altLang="ko-KR" sz="1600" kern="100" dirty="0" smtClean="0">
              <a:latin typeface="맑은 고딕"/>
              <a:ea typeface="맑은 고딕"/>
              <a:cs typeface="Times New Roman"/>
            </a:endParaRPr>
          </a:p>
          <a:p>
            <a:pPr marL="0" indent="0" latinLnBrk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altLang="ko-KR" sz="1600" i="1" kern="0" dirty="0" smtClean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    </a:t>
            </a:r>
            <a:r>
              <a:rPr lang="en-US" altLang="ko-KR" sz="1600" u="sng" kern="0" dirty="0" err="1" smtClean="0">
                <a:solidFill>
                  <a:srgbClr val="7F007F"/>
                </a:solidFill>
                <a:latin typeface="Consolas"/>
                <a:ea typeface="맑은 고딕"/>
                <a:cs typeface="Times New Roman"/>
              </a:rPr>
              <a:t>android:text</a:t>
            </a:r>
            <a:r>
              <a:rPr lang="en-US" altLang="ko-KR" sz="1600" u="sng" kern="0" dirty="0" smtClean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=</a:t>
            </a:r>
            <a:r>
              <a:rPr lang="en-US" altLang="ko-KR" sz="1600" i="1" u="sng" kern="0" dirty="0" smtClean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"Hello, world!"</a:t>
            </a:r>
            <a:r>
              <a:rPr lang="en-US" altLang="ko-KR" sz="1600" kern="0" dirty="0" smtClean="0">
                <a:latin typeface="Consolas"/>
                <a:ea typeface="맑은 고딕"/>
                <a:cs typeface="Times New Roman"/>
              </a:rPr>
              <a:t> </a:t>
            </a:r>
            <a:r>
              <a:rPr lang="en-US" altLang="ko-KR" sz="1600" kern="0" dirty="0" smtClean="0">
                <a:solidFill>
                  <a:srgbClr val="008080"/>
                </a:solidFill>
                <a:latin typeface="Consolas"/>
                <a:ea typeface="맑은 고딕"/>
                <a:cs typeface="Times New Roman"/>
              </a:rPr>
              <a:t>/&gt;</a:t>
            </a:r>
            <a:endParaRPr lang="ko-KR" altLang="ko-KR" sz="1600" kern="100" dirty="0" smtClean="0">
              <a:latin typeface="맑은 고딕"/>
              <a:ea typeface="맑은 고딕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ko-KR" altLang="ko-KR" sz="1600" kern="100" dirty="0" smtClean="0">
              <a:latin typeface="맑은 고딕"/>
              <a:ea typeface="맑은 고딕"/>
              <a:cs typeface="Times New Roman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95469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5630" y="79103"/>
            <a:ext cx="3925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/>
              <a:t>&lt;</a:t>
            </a:r>
            <a:r>
              <a:rPr lang="en-US" altLang="ko-KR" sz="2400" dirty="0" err="1"/>
              <a:t>TextView</a:t>
            </a:r>
            <a:r>
              <a:rPr lang="en-US" altLang="ko-KR" sz="2400" dirty="0"/>
              <a:t>&gt;</a:t>
            </a:r>
            <a:r>
              <a:rPr lang="ko-KR" altLang="en-US" sz="2400" dirty="0"/>
              <a:t>의 속성 설명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69" y="654524"/>
            <a:ext cx="9949394" cy="538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10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9526" y="131857"/>
            <a:ext cx="1196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400" dirty="0" smtClean="0"/>
              <a:t> XML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603738" y="883669"/>
            <a:ext cx="99646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시작 태그로 시작되어 종료 태그로 끝나는 논리적인 구성 요소를 </a:t>
            </a:r>
            <a:r>
              <a:rPr lang="ko-KR" altLang="en-US" b="1" dirty="0"/>
              <a:t>요소</a:t>
            </a:r>
            <a:r>
              <a:rPr lang="en-US" altLang="ko-KR" b="1" dirty="0"/>
              <a:t>(element</a:t>
            </a:r>
            <a:r>
              <a:rPr lang="en-US" altLang="ko-KR" b="1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&lt;</a:t>
            </a:r>
            <a:r>
              <a:rPr lang="en-US" altLang="ko-KR" dirty="0"/>
              <a:t>Greeting&gt;Hello, world.&lt;/Greeting&gt;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요소</a:t>
            </a:r>
            <a:endParaRPr lang="en-US" altLang="ko-KR" dirty="0"/>
          </a:p>
          <a:p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/>
              <a:t>속성</a:t>
            </a:r>
            <a:r>
              <a:rPr lang="en-US" altLang="ko-KR" b="1" dirty="0"/>
              <a:t>(attribute)</a:t>
            </a:r>
            <a:r>
              <a:rPr lang="ko-KR" altLang="en-US" dirty="0"/>
              <a:t>는 요소의 속성으로서 “이름</a:t>
            </a:r>
            <a:r>
              <a:rPr lang="en-US" altLang="ko-KR" dirty="0"/>
              <a:t>/</a:t>
            </a:r>
            <a:r>
              <a:rPr lang="ko-KR" altLang="en-US" dirty="0" err="1"/>
              <a:t>값”의</a:t>
            </a:r>
            <a:r>
              <a:rPr lang="ko-KR" altLang="en-US" dirty="0"/>
              <a:t> 쌍으로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="madonna.jpg" alt='by Raphael'/&gt;</a:t>
            </a:r>
            <a:r>
              <a:rPr lang="ko-KR" altLang="en-US" dirty="0"/>
              <a:t>에서는 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요소는 </a:t>
            </a:r>
            <a:r>
              <a:rPr lang="en-US" altLang="ko-KR" dirty="0" err="1"/>
              <a:t>src</a:t>
            </a:r>
            <a:r>
              <a:rPr lang="ko-KR" altLang="en-US" dirty="0"/>
              <a:t>와 </a:t>
            </a:r>
            <a:r>
              <a:rPr lang="en-US" altLang="ko-KR" dirty="0"/>
              <a:t>alt</a:t>
            </a:r>
            <a:r>
              <a:rPr lang="ko-KR" altLang="en-US" dirty="0"/>
              <a:t>라는 </a:t>
            </a:r>
            <a:r>
              <a:rPr lang="en-US" altLang="ko-KR" dirty="0"/>
              <a:t>2</a:t>
            </a:r>
            <a:r>
              <a:rPr lang="ko-KR" altLang="en-US" dirty="0"/>
              <a:t>개의 속성을 가진다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9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7" y="228600"/>
            <a:ext cx="9938121" cy="44840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400" smtClean="0"/>
              <a:t>일반적인 애플리케이션 작성 절차</a:t>
            </a:r>
            <a:endParaRPr lang="ko-KR" altLang="en-US" sz="2400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99510" y="931985"/>
            <a:ext cx="5471520" cy="16847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/>
            </a:pPr>
            <a:r>
              <a:rPr lang="ko-KR" altLang="en-US" b="1" smtClean="0"/>
              <a:t>사용자 인터페이스 작성</a:t>
            </a:r>
            <a:r>
              <a:rPr lang="en-US" altLang="ko-KR" b="1" smtClean="0"/>
              <a:t>(XML)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b="1" smtClean="0"/>
              <a:t>자바 코드 작성</a:t>
            </a:r>
            <a:r>
              <a:rPr lang="en-US" altLang="ko-KR" b="1" smtClean="0"/>
              <a:t>(JAVA)</a:t>
            </a:r>
            <a:endParaRPr lang="ko-KR" altLang="en-US" smtClean="0"/>
          </a:p>
          <a:p>
            <a:pPr marL="514350" indent="-514350">
              <a:buFont typeface="+mj-ea"/>
              <a:buAutoNum type="circleNumDbPlain"/>
            </a:pPr>
            <a:r>
              <a:rPr lang="ko-KR" altLang="en-US" b="1" smtClean="0"/>
              <a:t>매니페스트 파일 작성</a:t>
            </a:r>
            <a:r>
              <a:rPr lang="en-US" altLang="ko-KR" b="1" smtClean="0"/>
              <a:t>(XML)</a:t>
            </a:r>
            <a:endParaRPr lang="ko-KR" altLang="en-US" smtClean="0"/>
          </a:p>
          <a:p>
            <a:endParaRPr lang="ko-KR" altLang="en-US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3818675" cy="54512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smtClean="0"/>
              <a:t>XML </a:t>
            </a:r>
            <a:r>
              <a:rPr lang="ko-KR" altLang="en-US" sz="2400" smtClean="0"/>
              <a:t>파일의 위치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10" y="705608"/>
            <a:ext cx="10237060" cy="603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0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4803414" cy="42203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ko-KR" sz="2400" smtClean="0"/>
              <a:t>XML</a:t>
            </a:r>
            <a:r>
              <a:rPr lang="ko-KR" altLang="en-US" sz="2400" smtClean="0"/>
              <a:t>파일과 코드와의 연결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69" y="779284"/>
            <a:ext cx="9639912" cy="533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56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875" y="0"/>
            <a:ext cx="4800601" cy="6849361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612648" y="228600"/>
            <a:ext cx="2359152" cy="44840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smtClean="0"/>
              <a:t>실행 결과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71281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34578" y="228600"/>
            <a:ext cx="5779360" cy="43961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ko-KR" altLang="en-US" sz="2400" smtClean="0"/>
              <a:t>코드에서 리소스를 참조하는 방법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41" y="1079893"/>
            <a:ext cx="11039994" cy="415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76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2016252" cy="43961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smtClean="0"/>
              <a:t>리소스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990600" y="668215"/>
            <a:ext cx="8768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안드로이드에서 레이아웃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문자열 들을 리소스로 취급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165" y="1107830"/>
            <a:ext cx="2712704" cy="5455661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2701028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5717814" cy="41323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smtClean="0"/>
              <a:t>코드와 리소스를 분리하는 이유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964223" y="846212"/>
            <a:ext cx="10949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ko-KR" altLang="en-US" dirty="0"/>
              <a:t>안드로이드가 탑재된 장치들이 다양해지면서 언어나 화면 크기에 따라서</a:t>
            </a:r>
            <a:r>
              <a:rPr lang="en-US" altLang="ko-KR" dirty="0"/>
              <a:t>, </a:t>
            </a:r>
            <a:r>
              <a:rPr lang="ko-KR" altLang="en-US" dirty="0"/>
              <a:t>리소스를 다르게 하는 것이 필요</a:t>
            </a:r>
            <a:endParaRPr lang="ko-KR" altLang="en-US" dirty="0"/>
          </a:p>
        </p:txBody>
      </p:sp>
      <p:pic>
        <p:nvPicPr>
          <p:cNvPr id="4" name="_x229076296" descr="EMB0000162831b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94" y="1871092"/>
            <a:ext cx="9848017" cy="320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157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2587752" cy="52753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smtClean="0"/>
              <a:t>문자열 리소스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1034562" y="7561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ko-KR" altLang="en-US" dirty="0"/>
              <a:t>문자열도 </a:t>
            </a:r>
            <a:r>
              <a:rPr lang="en-US" altLang="ko-KR" dirty="0"/>
              <a:t>XML</a:t>
            </a:r>
            <a:r>
              <a:rPr lang="ko-KR" altLang="en-US" dirty="0"/>
              <a:t>로 기술하는 것이 바람직하다</a:t>
            </a:r>
            <a:r>
              <a:rPr lang="en-US" altLang="ko-KR" dirty="0"/>
              <a:t>. </a:t>
            </a:r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ko-KR" altLang="en-US" dirty="0"/>
              <a:t>영어 버전</a:t>
            </a:r>
            <a:r>
              <a:rPr lang="en-US" altLang="ko-KR" dirty="0"/>
              <a:t>, </a:t>
            </a:r>
            <a:r>
              <a:rPr lang="ko-KR" altLang="en-US" dirty="0"/>
              <a:t>한국어 버전</a:t>
            </a:r>
            <a:r>
              <a:rPr lang="en-US" altLang="ko-KR" dirty="0"/>
              <a:t>, …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96035" y="1727521"/>
            <a:ext cx="10160242" cy="4822748"/>
            <a:chOff x="179512" y="2852936"/>
            <a:chExt cx="8784976" cy="3408819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2852936"/>
              <a:ext cx="4629150" cy="99060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620" y="4293096"/>
              <a:ext cx="4038600" cy="962025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자유형 5"/>
            <p:cNvSpPr/>
            <p:nvPr/>
          </p:nvSpPr>
          <p:spPr>
            <a:xfrm>
              <a:off x="982980" y="3741420"/>
              <a:ext cx="1996440" cy="929640"/>
            </a:xfrm>
            <a:custGeom>
              <a:avLst/>
              <a:gdLst>
                <a:gd name="connsiteX0" fmla="*/ 1996440 w 1996440"/>
                <a:gd name="connsiteY0" fmla="*/ 0 h 929640"/>
                <a:gd name="connsiteX1" fmla="*/ 1897380 w 1996440"/>
                <a:gd name="connsiteY1" fmla="*/ 15240 h 929640"/>
                <a:gd name="connsiteX2" fmla="*/ 1851660 w 1996440"/>
                <a:gd name="connsiteY2" fmla="*/ 30480 h 929640"/>
                <a:gd name="connsiteX3" fmla="*/ 1813560 w 1996440"/>
                <a:gd name="connsiteY3" fmla="*/ 38100 h 929640"/>
                <a:gd name="connsiteX4" fmla="*/ 1714500 w 1996440"/>
                <a:gd name="connsiteY4" fmla="*/ 53340 h 929640"/>
                <a:gd name="connsiteX5" fmla="*/ 1676400 w 1996440"/>
                <a:gd name="connsiteY5" fmla="*/ 60960 h 929640"/>
                <a:gd name="connsiteX6" fmla="*/ 1219200 w 1996440"/>
                <a:gd name="connsiteY6" fmla="*/ 83820 h 929640"/>
                <a:gd name="connsiteX7" fmla="*/ 1143000 w 1996440"/>
                <a:gd name="connsiteY7" fmla="*/ 91440 h 929640"/>
                <a:gd name="connsiteX8" fmla="*/ 1082040 w 1996440"/>
                <a:gd name="connsiteY8" fmla="*/ 99060 h 929640"/>
                <a:gd name="connsiteX9" fmla="*/ 990600 w 1996440"/>
                <a:gd name="connsiteY9" fmla="*/ 106680 h 929640"/>
                <a:gd name="connsiteX10" fmla="*/ 944880 w 1996440"/>
                <a:gd name="connsiteY10" fmla="*/ 114300 h 929640"/>
                <a:gd name="connsiteX11" fmla="*/ 830580 w 1996440"/>
                <a:gd name="connsiteY11" fmla="*/ 121920 h 929640"/>
                <a:gd name="connsiteX12" fmla="*/ 731520 w 1996440"/>
                <a:gd name="connsiteY12" fmla="*/ 137160 h 929640"/>
                <a:gd name="connsiteX13" fmla="*/ 685800 w 1996440"/>
                <a:gd name="connsiteY13" fmla="*/ 144780 h 929640"/>
                <a:gd name="connsiteX14" fmla="*/ 586740 w 1996440"/>
                <a:gd name="connsiteY14" fmla="*/ 167640 h 929640"/>
                <a:gd name="connsiteX15" fmla="*/ 510540 w 1996440"/>
                <a:gd name="connsiteY15" fmla="*/ 198120 h 929640"/>
                <a:gd name="connsiteX16" fmla="*/ 426720 w 1996440"/>
                <a:gd name="connsiteY16" fmla="*/ 228600 h 929640"/>
                <a:gd name="connsiteX17" fmla="*/ 396240 w 1996440"/>
                <a:gd name="connsiteY17" fmla="*/ 251460 h 929640"/>
                <a:gd name="connsiteX18" fmla="*/ 320040 w 1996440"/>
                <a:gd name="connsiteY18" fmla="*/ 281940 h 929640"/>
                <a:gd name="connsiteX19" fmla="*/ 289560 w 1996440"/>
                <a:gd name="connsiteY19" fmla="*/ 312420 h 929640"/>
                <a:gd name="connsiteX20" fmla="*/ 190500 w 1996440"/>
                <a:gd name="connsiteY20" fmla="*/ 381000 h 929640"/>
                <a:gd name="connsiteX21" fmla="*/ 175260 w 1996440"/>
                <a:gd name="connsiteY21" fmla="*/ 403860 h 929640"/>
                <a:gd name="connsiteX22" fmla="*/ 106680 w 1996440"/>
                <a:gd name="connsiteY22" fmla="*/ 464820 h 929640"/>
                <a:gd name="connsiteX23" fmla="*/ 60960 w 1996440"/>
                <a:gd name="connsiteY23" fmla="*/ 525780 h 929640"/>
                <a:gd name="connsiteX24" fmla="*/ 53340 w 1996440"/>
                <a:gd name="connsiteY24" fmla="*/ 548640 h 929640"/>
                <a:gd name="connsiteX25" fmla="*/ 15240 w 1996440"/>
                <a:gd name="connsiteY25" fmla="*/ 594360 h 929640"/>
                <a:gd name="connsiteX26" fmla="*/ 0 w 1996440"/>
                <a:gd name="connsiteY26" fmla="*/ 640080 h 929640"/>
                <a:gd name="connsiteX27" fmla="*/ 38100 w 1996440"/>
                <a:gd name="connsiteY27" fmla="*/ 685800 h 929640"/>
                <a:gd name="connsiteX28" fmla="*/ 76200 w 1996440"/>
                <a:gd name="connsiteY28" fmla="*/ 701040 h 929640"/>
                <a:gd name="connsiteX29" fmla="*/ 99060 w 1996440"/>
                <a:gd name="connsiteY29" fmla="*/ 716280 h 929640"/>
                <a:gd name="connsiteX30" fmla="*/ 121920 w 1996440"/>
                <a:gd name="connsiteY30" fmla="*/ 723900 h 929640"/>
                <a:gd name="connsiteX31" fmla="*/ 160020 w 1996440"/>
                <a:gd name="connsiteY31" fmla="*/ 746760 h 929640"/>
                <a:gd name="connsiteX32" fmla="*/ 190500 w 1996440"/>
                <a:gd name="connsiteY32" fmla="*/ 754380 h 929640"/>
                <a:gd name="connsiteX33" fmla="*/ 236220 w 1996440"/>
                <a:gd name="connsiteY33" fmla="*/ 769620 h 929640"/>
                <a:gd name="connsiteX34" fmla="*/ 289560 w 1996440"/>
                <a:gd name="connsiteY34" fmla="*/ 784860 h 929640"/>
                <a:gd name="connsiteX35" fmla="*/ 373380 w 1996440"/>
                <a:gd name="connsiteY35" fmla="*/ 815340 h 929640"/>
                <a:gd name="connsiteX36" fmla="*/ 411480 w 1996440"/>
                <a:gd name="connsiteY36" fmla="*/ 822960 h 929640"/>
                <a:gd name="connsiteX37" fmla="*/ 434340 w 1996440"/>
                <a:gd name="connsiteY37" fmla="*/ 830580 h 929640"/>
                <a:gd name="connsiteX38" fmla="*/ 464820 w 1996440"/>
                <a:gd name="connsiteY38" fmla="*/ 838200 h 929640"/>
                <a:gd name="connsiteX39" fmla="*/ 487680 w 1996440"/>
                <a:gd name="connsiteY39" fmla="*/ 853440 h 929640"/>
                <a:gd name="connsiteX40" fmla="*/ 533400 w 1996440"/>
                <a:gd name="connsiteY40" fmla="*/ 868680 h 929640"/>
                <a:gd name="connsiteX41" fmla="*/ 556260 w 1996440"/>
                <a:gd name="connsiteY41" fmla="*/ 883920 h 929640"/>
                <a:gd name="connsiteX42" fmla="*/ 571500 w 1996440"/>
                <a:gd name="connsiteY42" fmla="*/ 906780 h 929640"/>
                <a:gd name="connsiteX43" fmla="*/ 594360 w 1996440"/>
                <a:gd name="connsiteY43" fmla="*/ 929640 h 92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996440" h="929640">
                  <a:moveTo>
                    <a:pt x="1996440" y="0"/>
                  </a:moveTo>
                  <a:cubicBezTo>
                    <a:pt x="1967917" y="3565"/>
                    <a:pt x="1926918" y="7184"/>
                    <a:pt x="1897380" y="15240"/>
                  </a:cubicBezTo>
                  <a:cubicBezTo>
                    <a:pt x="1881882" y="19467"/>
                    <a:pt x="1867158" y="26253"/>
                    <a:pt x="1851660" y="30480"/>
                  </a:cubicBezTo>
                  <a:cubicBezTo>
                    <a:pt x="1839165" y="33888"/>
                    <a:pt x="1826303" y="35783"/>
                    <a:pt x="1813560" y="38100"/>
                  </a:cubicBezTo>
                  <a:cubicBezTo>
                    <a:pt x="1720780" y="54969"/>
                    <a:pt x="1817247" y="36216"/>
                    <a:pt x="1714500" y="53340"/>
                  </a:cubicBezTo>
                  <a:cubicBezTo>
                    <a:pt x="1701725" y="55469"/>
                    <a:pt x="1689316" y="60003"/>
                    <a:pt x="1676400" y="60960"/>
                  </a:cubicBezTo>
                  <a:cubicBezTo>
                    <a:pt x="1485813" y="75078"/>
                    <a:pt x="1437437" y="61996"/>
                    <a:pt x="1219200" y="83820"/>
                  </a:cubicBezTo>
                  <a:lnTo>
                    <a:pt x="1143000" y="91440"/>
                  </a:lnTo>
                  <a:cubicBezTo>
                    <a:pt x="1122647" y="93701"/>
                    <a:pt x="1102417" y="97022"/>
                    <a:pt x="1082040" y="99060"/>
                  </a:cubicBezTo>
                  <a:cubicBezTo>
                    <a:pt x="1051606" y="102103"/>
                    <a:pt x="1020999" y="103302"/>
                    <a:pt x="990600" y="106680"/>
                  </a:cubicBezTo>
                  <a:cubicBezTo>
                    <a:pt x="975244" y="108386"/>
                    <a:pt x="960261" y="112835"/>
                    <a:pt x="944880" y="114300"/>
                  </a:cubicBezTo>
                  <a:cubicBezTo>
                    <a:pt x="906867" y="117920"/>
                    <a:pt x="868680" y="119380"/>
                    <a:pt x="830580" y="121920"/>
                  </a:cubicBezTo>
                  <a:cubicBezTo>
                    <a:pt x="716536" y="140927"/>
                    <a:pt x="858985" y="117550"/>
                    <a:pt x="731520" y="137160"/>
                  </a:cubicBezTo>
                  <a:cubicBezTo>
                    <a:pt x="716249" y="139509"/>
                    <a:pt x="700789" y="141033"/>
                    <a:pt x="685800" y="144780"/>
                  </a:cubicBezTo>
                  <a:cubicBezTo>
                    <a:pt x="574229" y="172673"/>
                    <a:pt x="710557" y="149952"/>
                    <a:pt x="586740" y="167640"/>
                  </a:cubicBezTo>
                  <a:cubicBezTo>
                    <a:pt x="533014" y="194503"/>
                    <a:pt x="579591" y="173011"/>
                    <a:pt x="510540" y="198120"/>
                  </a:cubicBezTo>
                  <a:cubicBezTo>
                    <a:pt x="393906" y="240532"/>
                    <a:pt x="560132" y="184129"/>
                    <a:pt x="426720" y="228600"/>
                  </a:cubicBezTo>
                  <a:cubicBezTo>
                    <a:pt x="416560" y="236220"/>
                    <a:pt x="407599" y="245780"/>
                    <a:pt x="396240" y="251460"/>
                  </a:cubicBezTo>
                  <a:cubicBezTo>
                    <a:pt x="371771" y="263694"/>
                    <a:pt x="320040" y="281940"/>
                    <a:pt x="320040" y="281940"/>
                  </a:cubicBezTo>
                  <a:cubicBezTo>
                    <a:pt x="309880" y="292100"/>
                    <a:pt x="301055" y="303799"/>
                    <a:pt x="289560" y="312420"/>
                  </a:cubicBezTo>
                  <a:cubicBezTo>
                    <a:pt x="244394" y="346294"/>
                    <a:pt x="227230" y="344270"/>
                    <a:pt x="190500" y="381000"/>
                  </a:cubicBezTo>
                  <a:cubicBezTo>
                    <a:pt x="184024" y="387476"/>
                    <a:pt x="181736" y="397384"/>
                    <a:pt x="175260" y="403860"/>
                  </a:cubicBezTo>
                  <a:cubicBezTo>
                    <a:pt x="143867" y="435253"/>
                    <a:pt x="132823" y="429963"/>
                    <a:pt x="106680" y="464820"/>
                  </a:cubicBezTo>
                  <a:cubicBezTo>
                    <a:pt x="41683" y="551483"/>
                    <a:pt x="154283" y="432457"/>
                    <a:pt x="60960" y="525780"/>
                  </a:cubicBezTo>
                  <a:cubicBezTo>
                    <a:pt x="58420" y="533400"/>
                    <a:pt x="57795" y="541957"/>
                    <a:pt x="53340" y="548640"/>
                  </a:cubicBezTo>
                  <a:cubicBezTo>
                    <a:pt x="29414" y="584529"/>
                    <a:pt x="31860" y="556964"/>
                    <a:pt x="15240" y="594360"/>
                  </a:cubicBezTo>
                  <a:cubicBezTo>
                    <a:pt x="8716" y="609040"/>
                    <a:pt x="0" y="640080"/>
                    <a:pt x="0" y="640080"/>
                  </a:cubicBezTo>
                  <a:cubicBezTo>
                    <a:pt x="10533" y="655880"/>
                    <a:pt x="21337" y="675323"/>
                    <a:pt x="38100" y="685800"/>
                  </a:cubicBezTo>
                  <a:cubicBezTo>
                    <a:pt x="49699" y="693049"/>
                    <a:pt x="63966" y="694923"/>
                    <a:pt x="76200" y="701040"/>
                  </a:cubicBezTo>
                  <a:cubicBezTo>
                    <a:pt x="84391" y="705136"/>
                    <a:pt x="90869" y="712184"/>
                    <a:pt x="99060" y="716280"/>
                  </a:cubicBezTo>
                  <a:cubicBezTo>
                    <a:pt x="106244" y="719872"/>
                    <a:pt x="114736" y="720308"/>
                    <a:pt x="121920" y="723900"/>
                  </a:cubicBezTo>
                  <a:cubicBezTo>
                    <a:pt x="135167" y="730524"/>
                    <a:pt x="146486" y="740745"/>
                    <a:pt x="160020" y="746760"/>
                  </a:cubicBezTo>
                  <a:cubicBezTo>
                    <a:pt x="169590" y="751013"/>
                    <a:pt x="180469" y="751371"/>
                    <a:pt x="190500" y="754380"/>
                  </a:cubicBezTo>
                  <a:cubicBezTo>
                    <a:pt x="205887" y="758996"/>
                    <a:pt x="220866" y="764896"/>
                    <a:pt x="236220" y="769620"/>
                  </a:cubicBezTo>
                  <a:cubicBezTo>
                    <a:pt x="253894" y="775058"/>
                    <a:pt x="272017" y="779012"/>
                    <a:pt x="289560" y="784860"/>
                  </a:cubicBezTo>
                  <a:cubicBezTo>
                    <a:pt x="319105" y="794708"/>
                    <a:pt x="342248" y="809114"/>
                    <a:pt x="373380" y="815340"/>
                  </a:cubicBezTo>
                  <a:cubicBezTo>
                    <a:pt x="386080" y="817880"/>
                    <a:pt x="398915" y="819819"/>
                    <a:pt x="411480" y="822960"/>
                  </a:cubicBezTo>
                  <a:cubicBezTo>
                    <a:pt x="419272" y="824908"/>
                    <a:pt x="426617" y="828373"/>
                    <a:pt x="434340" y="830580"/>
                  </a:cubicBezTo>
                  <a:cubicBezTo>
                    <a:pt x="444410" y="833457"/>
                    <a:pt x="454660" y="835660"/>
                    <a:pt x="464820" y="838200"/>
                  </a:cubicBezTo>
                  <a:cubicBezTo>
                    <a:pt x="472440" y="843280"/>
                    <a:pt x="479311" y="849721"/>
                    <a:pt x="487680" y="853440"/>
                  </a:cubicBezTo>
                  <a:cubicBezTo>
                    <a:pt x="502360" y="859964"/>
                    <a:pt x="520034" y="859769"/>
                    <a:pt x="533400" y="868680"/>
                  </a:cubicBezTo>
                  <a:lnTo>
                    <a:pt x="556260" y="883920"/>
                  </a:lnTo>
                  <a:cubicBezTo>
                    <a:pt x="561340" y="891540"/>
                    <a:pt x="565024" y="900304"/>
                    <a:pt x="571500" y="906780"/>
                  </a:cubicBezTo>
                  <a:cubicBezTo>
                    <a:pt x="596473" y="931753"/>
                    <a:pt x="594360" y="910553"/>
                    <a:pt x="594360" y="929640"/>
                  </a:cubicBezTo>
                </a:path>
              </a:pathLst>
            </a:custGeom>
            <a:noFill/>
            <a:ln w="19050" cap="flat" cmpd="sng" algn="ctr">
              <a:solidFill>
                <a:srgbClr val="94B6D2">
                  <a:shade val="50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HY얕은샘물M" panose="02030600000101010101" pitchFamily="18" charset="-127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9512" y="5984756"/>
              <a:ext cx="8784976" cy="276999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/>
                  <a:ea typeface="HY얕은샘물M" panose="02030600000101010101" pitchFamily="18" charset="-127"/>
                </a:rPr>
                <a:t>..\app\build\intermediates\</a:t>
              </a:r>
              <a:r>
                <a:rPr kumimoji="0" lang="en-US" altLang="ko-KR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/>
                  <a:ea typeface="HY얕은샘물M" panose="02030600000101010101" pitchFamily="18" charset="-127"/>
                </a:rPr>
                <a:t>compile_and_runtime_not_namespaced_r_class_jar</a:t>
              </a:r>
              <a:r>
                <a:rPr kumimoji="0" lang="en-US" altLang="ko-K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w Cen MT"/>
                  <a:ea typeface="HY얕은샘물M" panose="02030600000101010101" pitchFamily="18" charset="-127"/>
                </a:rPr>
                <a:t>\debug\R.jar</a:t>
              </a: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HY얕은샘물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614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3229590" cy="49236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smtClean="0"/>
              <a:t>매니페스트 파일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85" y="817685"/>
            <a:ext cx="11415873" cy="561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50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4152783" cy="43082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smtClean="0"/>
              <a:t>매니페스트 파일의 분석</a:t>
            </a:r>
            <a:endParaRPr lang="ko-KR" altLang="en-US" sz="2400" dirty="0"/>
          </a:p>
        </p:txBody>
      </p:sp>
      <p:pic>
        <p:nvPicPr>
          <p:cNvPr id="3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659423"/>
            <a:ext cx="11299046" cy="592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64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3352683" cy="47478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smtClean="0"/>
              <a:t>에뮬레이터 로그캣</a:t>
            </a:r>
            <a:endParaRPr lang="ko-KR" altLang="en-US" sz="2400" dirty="0"/>
          </a:p>
        </p:txBody>
      </p:sp>
      <p:pic>
        <p:nvPicPr>
          <p:cNvPr id="3" name="_x622557512" descr="EMB0000766c2d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95" y="703385"/>
            <a:ext cx="11186962" cy="550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56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smtClean="0"/>
              <a:t>1. </a:t>
            </a:r>
            <a:r>
              <a:rPr lang="ko-KR" altLang="en-US" sz="2400" smtClean="0"/>
              <a:t>사용자 인터페이스 작성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1052145" y="723900"/>
            <a:ext cx="100965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dirty="0"/>
              <a:t>첫 번째 단계는 </a:t>
            </a:r>
            <a:r>
              <a:rPr lang="en-US" altLang="ko-KR" sz="2000" dirty="0"/>
              <a:t>XML</a:t>
            </a:r>
            <a:r>
              <a:rPr lang="ko-KR" altLang="en-US" sz="2000" dirty="0"/>
              <a:t>을 이용하여서 사용자 인터페이스 화면을 디자인하는 단계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95" y="1402892"/>
            <a:ext cx="8030895" cy="534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84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3510944" cy="47478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smtClean="0"/>
              <a:t>실제 장치와의 연결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973014" y="806605"/>
            <a:ext cx="81006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 err="1"/>
              <a:t>Usb</a:t>
            </a:r>
            <a:r>
              <a:rPr lang="ko-KR" altLang="en-US" dirty="0"/>
              <a:t> 드라이버</a:t>
            </a:r>
            <a:r>
              <a:rPr lang="en-US" altLang="ko-KR" dirty="0"/>
              <a:t> </a:t>
            </a:r>
            <a:r>
              <a:rPr lang="ko-KR" altLang="en-US" dirty="0"/>
              <a:t>설치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장치에서 </a:t>
            </a:r>
            <a:r>
              <a:rPr lang="en-US" altLang="ko-KR" dirty="0"/>
              <a:t>"USB </a:t>
            </a:r>
            <a:r>
              <a:rPr lang="ko-KR" altLang="en-US" dirty="0"/>
              <a:t>디버깅</a:t>
            </a:r>
            <a:r>
              <a:rPr lang="en-US" altLang="ko-KR" dirty="0"/>
              <a:t>"</a:t>
            </a:r>
            <a:r>
              <a:rPr lang="ko-KR" altLang="en-US" dirty="0"/>
              <a:t>을 항목을 켠다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안드로이드 스튜디오에서 실행하기를 원하는 장치 선택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00572" y="2558562"/>
            <a:ext cx="815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ko-KR" sz="2400" dirty="0" smtClean="0">
                <a:solidFill>
                  <a:srgbClr val="0070C0"/>
                </a:solidFill>
              </a:rPr>
              <a:t>Summary</a:t>
            </a:r>
            <a:r>
              <a:rPr lang="ko-KR" altLang="en-US" sz="2400" dirty="0" smtClean="0">
                <a:solidFill>
                  <a:srgbClr val="0070C0"/>
                </a:solidFill>
              </a:rPr>
              <a:t> 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76299" y="3201604"/>
            <a:ext cx="101140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0070C0"/>
                </a:solidFill>
              </a:rPr>
              <a:t>애플리케이션은 </a:t>
            </a:r>
            <a:r>
              <a:rPr lang="ko-KR" altLang="en-US" b="1" dirty="0">
                <a:solidFill>
                  <a:srgbClr val="0070C0"/>
                </a:solidFill>
              </a:rPr>
              <a:t>컴포넌트</a:t>
            </a:r>
            <a:r>
              <a:rPr lang="ko-KR" altLang="en-US" dirty="0">
                <a:solidFill>
                  <a:srgbClr val="0070C0"/>
                </a:solidFill>
              </a:rPr>
              <a:t>들의 조합으로 만들어진다</a:t>
            </a:r>
            <a:r>
              <a:rPr lang="en-US" altLang="ko-KR" dirty="0">
                <a:solidFill>
                  <a:srgbClr val="0070C0"/>
                </a:solidFill>
              </a:rPr>
              <a:t>. </a:t>
            </a:r>
          </a:p>
          <a:p>
            <a:pPr fontAlgn="base"/>
            <a:endParaRPr lang="en-US" altLang="ko-KR" b="1" dirty="0">
              <a:solidFill>
                <a:srgbClr val="0070C0"/>
              </a:solidFill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70C0"/>
                </a:solidFill>
              </a:rPr>
              <a:t>코드</a:t>
            </a:r>
            <a:r>
              <a:rPr lang="ko-KR" altLang="en-US" dirty="0">
                <a:solidFill>
                  <a:srgbClr val="0070C0"/>
                </a:solidFill>
              </a:rPr>
              <a:t>와 </a:t>
            </a:r>
            <a:r>
              <a:rPr lang="ko-KR" altLang="en-US" b="1" dirty="0">
                <a:solidFill>
                  <a:srgbClr val="0070C0"/>
                </a:solidFill>
              </a:rPr>
              <a:t>리소스</a:t>
            </a:r>
            <a:r>
              <a:rPr lang="ko-KR" altLang="en-US" dirty="0">
                <a:solidFill>
                  <a:srgbClr val="0070C0"/>
                </a:solidFill>
              </a:rPr>
              <a:t>는 철저하게 분리된다</a:t>
            </a:r>
            <a:r>
              <a:rPr lang="en-US" altLang="ko-KR" dirty="0">
                <a:solidFill>
                  <a:srgbClr val="0070C0"/>
                </a:solidFill>
              </a:rPr>
              <a:t>. </a:t>
            </a:r>
            <a:endParaRPr lang="ko-KR" altLang="en-US" dirty="0">
              <a:solidFill>
                <a:srgbClr val="0070C0"/>
              </a:solidFill>
            </a:endParaRPr>
          </a:p>
          <a:p>
            <a:pPr fontAlgn="base"/>
            <a:endParaRPr lang="en-US" altLang="ko-KR" dirty="0">
              <a:solidFill>
                <a:srgbClr val="0070C0"/>
              </a:solidFill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0070C0"/>
                </a:solidFill>
              </a:rPr>
              <a:t>코드와 리소스는 개발 도구에 의하여 자동으로 생성되는 </a:t>
            </a:r>
            <a:r>
              <a:rPr lang="en-US" altLang="ko-KR" b="1" dirty="0">
                <a:solidFill>
                  <a:srgbClr val="0070C0"/>
                </a:solidFill>
              </a:rPr>
              <a:t>R.java</a:t>
            </a:r>
            <a:r>
              <a:rPr lang="ko-KR" altLang="en-US" dirty="0">
                <a:solidFill>
                  <a:srgbClr val="0070C0"/>
                </a:solidFill>
              </a:rPr>
              <a:t>에 의하여 서로 연결된다</a:t>
            </a:r>
            <a:r>
              <a:rPr lang="en-US" altLang="ko-KR" dirty="0">
                <a:solidFill>
                  <a:srgbClr val="0070C0"/>
                </a:solidFill>
              </a:rPr>
              <a:t>. 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600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7"/>
          <p:cNvSpPr>
            <a:spLocks noChangeArrowheads="1"/>
          </p:cNvSpPr>
          <p:nvPr/>
        </p:nvSpPr>
        <p:spPr bwMode="auto">
          <a:xfrm>
            <a:off x="1943489" y="100522"/>
            <a:ext cx="7715304" cy="893254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398FF"/>
              </a:gs>
              <a:gs pos="100000">
                <a:srgbClr val="557DED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rgbClr val="FFFFCC"/>
            </a:solidFill>
            <a:round/>
            <a:headEnd/>
            <a:tailEnd/>
          </a:ln>
          <a:effectLst>
            <a:glow rad="139700">
              <a:srgbClr val="9BBB59">
                <a:satMod val="175000"/>
                <a:alpha val="40000"/>
              </a:srgbClr>
            </a:glow>
            <a:outerShdw sy="50000" kx="-2453608" rotWithShape="0">
              <a:srgbClr val="C0C0C0">
                <a:alpha val="50000"/>
              </a:srgbClr>
            </a:outerShdw>
          </a:effectLst>
        </p:spPr>
        <p:txBody>
          <a:bodyPr wrap="none" lIns="81550" tIns="42408" rIns="81550" bIns="42408" anchor="ctr"/>
          <a:lstStyle/>
          <a:p>
            <a:pPr marL="0" marR="0" lvl="0" indent="0" algn="ctr" defTabSz="779463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  <p:sp>
        <p:nvSpPr>
          <p:cNvPr id="3" name="타원 2"/>
          <p:cNvSpPr/>
          <p:nvPr/>
        </p:nvSpPr>
        <p:spPr bwMode="auto">
          <a:xfrm>
            <a:off x="552237" y="0"/>
            <a:ext cx="1511883" cy="1512888"/>
          </a:xfrm>
          <a:prstGeom prst="ellipse">
            <a:avLst/>
          </a:prstGeom>
          <a:solidFill>
            <a:srgbClr val="FFFFCC"/>
          </a:solidFill>
          <a:ln w="19050" cap="flat" cmpd="sng" algn="ctr">
            <a:solidFill>
              <a:srgbClr val="FFFFCC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rgbClr val="FFFFCC">
                <a:alpha val="60000"/>
              </a:srgbClr>
            </a:glow>
          </a:effectLst>
        </p:spPr>
        <p:txBody>
          <a:bodyPr/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13" descr="Image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65" y="31750"/>
            <a:ext cx="1282679" cy="1282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83951" y="147638"/>
            <a:ext cx="533400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fontAlgn="b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4800" i="1" dirty="0" smtClean="0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1.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978566" y="223264"/>
            <a:ext cx="65708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">
              <a:spcBef>
                <a:spcPct val="0"/>
              </a:spcBef>
              <a:spcAft>
                <a:spcPct val="0"/>
              </a:spcAft>
              <a:buSzPct val="70000"/>
              <a:buFontTx/>
              <a:buNone/>
            </a:pPr>
            <a:r>
              <a:rPr kumimoji="1" lang="en-US" altLang="ko-KR" dirty="0" smtClean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 Hello Android </a:t>
            </a:r>
            <a:r>
              <a:rPr kumimoji="1" lang="ko-KR" altLang="en-US" dirty="0" smtClean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프로젝트 만들기</a:t>
            </a:r>
            <a:endParaRPr kumimoji="1" lang="en-US" altLang="ko-KR" dirty="0" smtClean="0">
              <a:solidFill>
                <a:srgbClr val="FFFFC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제목 9"/>
          <p:cNvSpPr txBox="1">
            <a:spLocks/>
          </p:cNvSpPr>
          <p:nvPr/>
        </p:nvSpPr>
        <p:spPr bwMode="auto">
          <a:xfrm>
            <a:off x="1989074" y="1068666"/>
            <a:ext cx="5572038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" latinLnBrk="1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  <a:lvl2pPr algn="l" rtl="0" eaLnBrk="0" fontAlgn="b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ko-KR" alt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시작 화면에서 새로운 프로젝트 만들기</a:t>
            </a:r>
            <a:endParaRPr lang="ko-KR" alt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1675412" y="1572419"/>
            <a:ext cx="9323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42875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142875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142875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142875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142875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" latinLnBrk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(1) ‘Start a new Android Studio project’ </a:t>
            </a:r>
            <a:r>
              <a:rPr kumimoji="1" lang="ko-KR" altLang="en-US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메뉴 선택</a:t>
            </a:r>
            <a:endParaRPr kumimoji="1" lang="en-US" altLang="ko-KR" sz="18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Tahoma" panose="020B0604030504040204" pitchFamily="34" charset="0"/>
            </a:endParaRPr>
          </a:p>
        </p:txBody>
      </p:sp>
      <p:pic>
        <p:nvPicPr>
          <p:cNvPr id="9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651" y="1911827"/>
            <a:ext cx="6568325" cy="489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234762" y="4279810"/>
            <a:ext cx="2943225" cy="36036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9692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>
            <a:spLocks noChangeArrowheads="1"/>
          </p:cNvSpPr>
          <p:nvPr/>
        </p:nvSpPr>
        <p:spPr bwMode="auto">
          <a:xfrm>
            <a:off x="300884" y="173040"/>
            <a:ext cx="122293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42875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142875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142875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142875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142875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" latinLnBrk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(2) ‘Empty Activity’</a:t>
            </a:r>
            <a:r>
              <a:rPr kumimoji="1" lang="ko-KR" altLang="en-US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가 선택된 상태 그대로 둠</a:t>
            </a:r>
            <a:endParaRPr kumimoji="1" lang="en-US" altLang="ko-KR" sz="18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Tahoma" panose="020B0604030504040204" pitchFamily="34" charset="0"/>
            </a:endParaRPr>
          </a:p>
        </p:txBody>
      </p:sp>
      <p:pic>
        <p:nvPicPr>
          <p:cNvPr id="3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92" y="610828"/>
            <a:ext cx="7697603" cy="624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814204" y="1906438"/>
            <a:ext cx="1863305" cy="19323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530860" y="6495691"/>
            <a:ext cx="845389" cy="2760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1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984" y="0"/>
            <a:ext cx="5894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sz="3200" dirty="0" smtClean="0"/>
              <a:t>Hello Android Project</a:t>
            </a:r>
            <a:r>
              <a:rPr lang="ko-KR" altLang="en-US" sz="3200" dirty="0" smtClean="0"/>
              <a:t>만들기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41341" b="20136"/>
          <a:stretch/>
        </p:blipFill>
        <p:spPr>
          <a:xfrm>
            <a:off x="412119" y="1357296"/>
            <a:ext cx="7166692" cy="54885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84" y="584775"/>
            <a:ext cx="6434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Project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smtClean="0"/>
              <a:t>프로젝트 생성 : 프로젝트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시작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File</a:t>
            </a:r>
            <a:r>
              <a:rPr lang="en-US" altLang="ko-KR" dirty="0" err="1" smtClean="0">
                <a:sym typeface="Wingdings" panose="05000000000000000000" pitchFamily="2" charset="2"/>
              </a:rPr>
              <a:t>NewNew</a:t>
            </a:r>
            <a:r>
              <a:rPr lang="en-US" altLang="ko-KR" dirty="0" smtClean="0">
                <a:sym typeface="Wingdings" panose="05000000000000000000" pitchFamily="2" charset="2"/>
              </a:rPr>
              <a:t> 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54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17" y="462498"/>
            <a:ext cx="7990832" cy="6395502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197367" y="0"/>
            <a:ext cx="122293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42875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142875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142875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142875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142875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" latinLnBrk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(2) ‘Empty Activity’</a:t>
            </a:r>
            <a:r>
              <a:rPr kumimoji="1" lang="ko-KR" altLang="en-US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가 선택된 상태 그대로 둠</a:t>
            </a:r>
            <a:endParaRPr kumimoji="1" lang="en-US" altLang="ko-KR" sz="18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Tahoma" panose="020B060403050404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6898" y="1820174"/>
            <a:ext cx="1958196" cy="20530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161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361" y="317510"/>
            <a:ext cx="8171987" cy="654049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4317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 latinLnBrk="0">
              <a:lnSpc>
                <a:spcPts val="2400"/>
              </a:lnSpc>
              <a:spcBef>
                <a:spcPct val="0"/>
              </a:spcBef>
            </a:pPr>
            <a:r>
              <a:rPr lang="en-US" altLang="ko-KR" b="1" dirty="0"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(3) Name: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항목에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‘Hello Android’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입력</a:t>
            </a:r>
            <a:endParaRPr lang="en-US" altLang="ko-KR" b="1" dirty="0">
              <a:latin typeface="나눔고딕" pitchFamily="50" charset="-127"/>
              <a:ea typeface="나눔고딕" pitchFamily="50" charset="-127"/>
              <a:cs typeface="Tahoma" panose="020B060403050404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402792" y="6349042"/>
            <a:ext cx="940280" cy="50895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61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0" y="400050"/>
            <a:ext cx="11785474" cy="6328554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0"/>
            <a:ext cx="9323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42875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142875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142875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142875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142875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" latinLnBrk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(4) </a:t>
            </a:r>
            <a:r>
              <a:rPr kumimoji="1" lang="ko-KR" altLang="en-US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오른쪽의 </a:t>
            </a:r>
            <a:r>
              <a:rPr kumimoji="1" lang="ko-KR" altLang="en-US" sz="18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안내글</a:t>
            </a:r>
            <a:r>
              <a:rPr kumimoji="1" lang="ko-KR" altLang="en-US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 표시 영역 닫기</a:t>
            </a:r>
            <a:endParaRPr kumimoji="1" lang="en-US" altLang="ko-KR" sz="18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248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6" y="860367"/>
            <a:ext cx="10446589" cy="5876206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137753" y="-83988"/>
            <a:ext cx="82867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42875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142875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142875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142875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142875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 </a:t>
            </a:r>
            <a:r>
              <a:rPr kumimoji="1" lang="ko-KR" altLang="en-US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왼쪽의 프로젝트 화면에 새로 만들어진 프로젝트의 내용 표시</a:t>
            </a:r>
            <a:endParaRPr kumimoji="1" lang="en-US" altLang="ko-KR" sz="18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Tahoma" panose="020B0604030504040204" pitchFamily="34" charset="0"/>
            </a:endParaRPr>
          </a:p>
          <a:p>
            <a:pPr fontAlgn="b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 </a:t>
            </a:r>
            <a:r>
              <a:rPr kumimoji="1" lang="ko-KR" altLang="en-US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오른쪽에 자동으로 만들어진 두 개 파일이 탭으로 표시</a:t>
            </a:r>
            <a:endParaRPr kumimoji="1" lang="en-US" altLang="ko-KR" sz="18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Tahoma" panose="020B060403050404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0166" y="1147314"/>
            <a:ext cx="2605176" cy="3372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96513" y="1345722"/>
            <a:ext cx="1017916" cy="22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855342" y="1345722"/>
            <a:ext cx="948907" cy="22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14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7"/>
          <p:cNvSpPr>
            <a:spLocks noChangeArrowheads="1"/>
          </p:cNvSpPr>
          <p:nvPr/>
        </p:nvSpPr>
        <p:spPr bwMode="auto">
          <a:xfrm>
            <a:off x="2209077" y="41748"/>
            <a:ext cx="7072945" cy="6699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398FF"/>
              </a:gs>
              <a:gs pos="100000">
                <a:srgbClr val="557DED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rgbClr val="FFFFCC"/>
            </a:solidFill>
            <a:round/>
            <a:headEnd/>
            <a:tailEnd/>
          </a:ln>
          <a:effectLst>
            <a:glow rad="139700">
              <a:srgbClr val="9BBB59">
                <a:satMod val="175000"/>
                <a:alpha val="40000"/>
              </a:srgbClr>
            </a:glow>
            <a:outerShdw sy="50000" kx="-2453608" rotWithShape="0">
              <a:srgbClr val="C0C0C0">
                <a:alpha val="50000"/>
              </a:srgbClr>
            </a:outerShdw>
          </a:effectLst>
        </p:spPr>
        <p:txBody>
          <a:bodyPr wrap="none" lIns="81550" tIns="42408" rIns="81550" bIns="42408" anchor="ctr"/>
          <a:lstStyle/>
          <a:p>
            <a:pPr marL="0" marR="0" lvl="0" indent="0" algn="ctr" defTabSz="779463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  <p:sp>
        <p:nvSpPr>
          <p:cNvPr id="3" name="타원 2"/>
          <p:cNvSpPr/>
          <p:nvPr/>
        </p:nvSpPr>
        <p:spPr bwMode="auto">
          <a:xfrm>
            <a:off x="1069823" y="-52194"/>
            <a:ext cx="1139255" cy="562107"/>
          </a:xfrm>
          <a:prstGeom prst="ellipse">
            <a:avLst/>
          </a:prstGeom>
          <a:solidFill>
            <a:srgbClr val="FFFFCC"/>
          </a:solidFill>
          <a:ln w="19050" cap="flat" cmpd="sng" algn="ctr">
            <a:solidFill>
              <a:srgbClr val="FFFFCC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rgbClr val="FFFFCC">
                <a:alpha val="60000"/>
              </a:srgbClr>
            </a:glow>
          </a:effectLst>
        </p:spPr>
        <p:txBody>
          <a:bodyPr/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13" descr="Image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731" y="60418"/>
            <a:ext cx="725157" cy="82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05150" y="122184"/>
            <a:ext cx="344318" cy="21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fontAlgn="b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i="1" dirty="0" smtClean="0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2.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667450" y="47218"/>
            <a:ext cx="66145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">
              <a:spcBef>
                <a:spcPct val="0"/>
              </a:spcBef>
              <a:spcAft>
                <a:spcPct val="0"/>
              </a:spcAft>
              <a:buSzPct val="70000"/>
              <a:buFontTx/>
              <a:buNone/>
            </a:pPr>
            <a:r>
              <a:rPr kumimoji="1" lang="en-US" altLang="ko-KR" sz="2800" dirty="0" smtClean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1" lang="ko-KR" altLang="en-US" sz="2800" dirty="0" smtClean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에뮬레이터로 </a:t>
            </a:r>
            <a:r>
              <a:rPr kumimoji="1" lang="en-US" altLang="ko-KR" sz="2800" dirty="0" smtClean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Hello World </a:t>
            </a:r>
            <a:r>
              <a:rPr kumimoji="1" lang="ko-KR" altLang="en-US" sz="2800" dirty="0" err="1" smtClean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앱</a:t>
            </a:r>
            <a:r>
              <a:rPr kumimoji="1" lang="ko-KR" altLang="en-US" sz="2800" dirty="0" smtClean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 실행하기</a:t>
            </a:r>
            <a:endParaRPr kumimoji="1" lang="en-US" altLang="ko-KR" sz="2800" dirty="0" smtClean="0">
              <a:solidFill>
                <a:srgbClr val="FFFFC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9" y="939199"/>
            <a:ext cx="10869283" cy="61139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933" y="1388852"/>
            <a:ext cx="6679067" cy="5175850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4580626" y="1388852"/>
            <a:ext cx="1164923" cy="6987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44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33" y="932790"/>
            <a:ext cx="7263441" cy="5628702"/>
          </a:xfrm>
          <a:prstGeom prst="rect">
            <a:avLst/>
          </a:prstGeom>
        </p:spPr>
      </p:pic>
      <p:sp>
        <p:nvSpPr>
          <p:cNvPr id="4" name="제목 7"/>
          <p:cNvSpPr txBox="1">
            <a:spLocks/>
          </p:cNvSpPr>
          <p:nvPr/>
        </p:nvSpPr>
        <p:spPr bwMode="auto">
          <a:xfrm>
            <a:off x="828675" y="201613"/>
            <a:ext cx="3693319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" latinLnBrk="1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  <a:lvl2pPr algn="l" rtl="0" eaLnBrk="0" fontAlgn="b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ko-KR" altLang="en-US" sz="3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에뮬레이터 실행</a:t>
            </a:r>
            <a:endParaRPr lang="ko-KR" altLang="en-US" sz="36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858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9512" y="188640"/>
            <a:ext cx="2883446" cy="40044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2. </a:t>
            </a:r>
            <a:r>
              <a:rPr lang="ko-KR" altLang="en-US" sz="2400" dirty="0" smtClean="0"/>
              <a:t>자바 코드 작성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565943" y="685772"/>
            <a:ext cx="70006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dirty="0"/>
              <a:t>두 번째 단계는 자바를 이용하여서 코드를 작성하는 단계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4" y="1457517"/>
            <a:ext cx="6853121" cy="488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98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70" y="304080"/>
            <a:ext cx="11283351" cy="634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04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798" y="0"/>
            <a:ext cx="3846202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26" y="60385"/>
            <a:ext cx="3846202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098211" y="4550435"/>
            <a:ext cx="750498" cy="8195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700068" y="1147444"/>
            <a:ext cx="6371161" cy="34029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34" y="2895778"/>
            <a:ext cx="2222150" cy="396222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H="1">
            <a:off x="6892506" y="5891842"/>
            <a:ext cx="3376393" cy="43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848709" y="5003321"/>
            <a:ext cx="3955800" cy="9575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712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5395" y="0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(3) </a:t>
            </a:r>
            <a:r>
              <a:rPr lang="ko-KR" altLang="en-US" dirty="0" smtClean="0"/>
              <a:t>프로젝트 구성 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95" y="874034"/>
            <a:ext cx="9089568" cy="598396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50293" y="2973859"/>
            <a:ext cx="115401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536511" y="2013274"/>
            <a:ext cx="1925527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어플리케이션 이름을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‘Hello Android’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씀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2504303" y="2537255"/>
            <a:ext cx="1037967" cy="4366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350293" y="3344563"/>
            <a:ext cx="1154010" cy="25537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900456" y="2590643"/>
            <a:ext cx="7330853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기업 도메인은 디폴트로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사용자계정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.example.com’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으로 지정됨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사용자계정은 개발자의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PC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환경에 따라 다름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2504303" y="3113863"/>
            <a:ext cx="2396153" cy="230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251439" y="3665840"/>
            <a:ext cx="1818932" cy="200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629535" y="3472249"/>
            <a:ext cx="5212462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패키지 이름은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‘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com.example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사용자계정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어플리케이션 이름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’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으로 주어짐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>
            <a:stCxn id="14" idx="3"/>
          </p:cNvCxnSpPr>
          <p:nvPr/>
        </p:nvCxnSpPr>
        <p:spPr>
          <a:xfrm flipV="1">
            <a:off x="3070371" y="3758268"/>
            <a:ext cx="538830" cy="7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7155809" y="6358855"/>
            <a:ext cx="721453" cy="4110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841997" y="4823670"/>
            <a:ext cx="492966" cy="411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594760" y="4201101"/>
            <a:ext cx="1778757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폴더의 위치변경을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위한 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9334963" y="4664279"/>
            <a:ext cx="259797" cy="1593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350293" y="4743974"/>
            <a:ext cx="2726757" cy="490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209028" y="5403825"/>
            <a:ext cx="2707793" cy="738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저장할 폴더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\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HelloAndroid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어플리케이션 이름을 입력하면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 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자동으로 설정됨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077050" y="5234730"/>
            <a:ext cx="192946" cy="169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1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52" y="458522"/>
            <a:ext cx="9720726" cy="639947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5395" y="0"/>
            <a:ext cx="2000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(4) </a:t>
            </a:r>
            <a:r>
              <a:rPr lang="ko-KR" altLang="en-US" dirty="0" smtClean="0"/>
              <a:t>실행 디바이스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8724550" y="1929384"/>
            <a:ext cx="3141309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실행할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스마트폰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안드로이드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버전을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고려한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SDK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버젼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설정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01923" y="3003259"/>
            <a:ext cx="5922627" cy="402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726261" y="6333688"/>
            <a:ext cx="780176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8724550" y="2452604"/>
            <a:ext cx="1040235" cy="5506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74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5395" y="0"/>
            <a:ext cx="3567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4)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유형</a:t>
            </a:r>
            <a:r>
              <a:rPr lang="en-US" altLang="ko-KR" dirty="0" smtClean="0"/>
              <a:t>(Empty Activity)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5" y="369332"/>
            <a:ext cx="7539843" cy="642015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85732" y="1702965"/>
            <a:ext cx="45719" cy="436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18620" y="1535185"/>
            <a:ext cx="2013358" cy="223986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13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5395" y="0"/>
            <a:ext cx="3549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(5)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구성파일 이름 설정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95" y="469835"/>
            <a:ext cx="7116967" cy="606007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22708" y="2835479"/>
            <a:ext cx="914400" cy="268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59229" y="2113942"/>
            <a:ext cx="2233304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앱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실행시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처음 실행되는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액티비티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이름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그대로 둠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4337108" y="2637162"/>
            <a:ext cx="822121" cy="1983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129058" y="3600192"/>
            <a:ext cx="2295821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액티비티에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출력될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레이아웃 이름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그대로 둠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22708" y="3338818"/>
            <a:ext cx="981512" cy="261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8" idx="1"/>
          </p:cNvCxnSpPr>
          <p:nvPr/>
        </p:nvCxnSpPr>
        <p:spPr>
          <a:xfrm>
            <a:off x="4404220" y="3600192"/>
            <a:ext cx="724838" cy="2616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6509857" y="6040073"/>
            <a:ext cx="763398" cy="3607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5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5395" y="0"/>
            <a:ext cx="112194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(6) </a:t>
            </a:r>
            <a:r>
              <a:rPr lang="ko-KR" altLang="en-US" dirty="0" smtClean="0"/>
              <a:t>프로젝트 실행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    </a:t>
            </a:r>
            <a:r>
              <a:rPr lang="en-US" altLang="ko-KR" dirty="0" smtClean="0"/>
              <a:t>‘Run’</a:t>
            </a:r>
            <a:r>
              <a:rPr lang="ko-KR" altLang="en-US" dirty="0" smtClean="0"/>
              <a:t>메뉴에서 </a:t>
            </a:r>
            <a:r>
              <a:rPr lang="en-US" altLang="ko-KR" dirty="0" smtClean="0"/>
              <a:t>‘Run app’</a:t>
            </a:r>
            <a:r>
              <a:rPr lang="ko-KR" altLang="en-US" dirty="0" smtClean="0"/>
              <a:t>을 클릭하거나 메뉴아이콘 </a:t>
            </a:r>
            <a:r>
              <a:rPr lang="en-US" altLang="ko-KR" dirty="0" smtClean="0"/>
              <a:t>‘Run</a:t>
            </a:r>
            <a:r>
              <a:rPr lang="ko-KR" altLang="en-US" dirty="0" smtClean="0"/>
              <a:t> </a:t>
            </a:r>
            <a:r>
              <a:rPr lang="en-US" altLang="ko-KR" dirty="0" smtClean="0"/>
              <a:t>app’</a:t>
            </a:r>
            <a:r>
              <a:rPr lang="ko-KR" altLang="en-US" dirty="0" smtClean="0"/>
              <a:t>을 클릭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디바이스 선택창의 목록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 </a:t>
            </a:r>
            <a:r>
              <a:rPr lang="ko-KR" altLang="en-US" dirty="0" smtClean="0">
                <a:sym typeface="Wingdings" panose="05000000000000000000" pitchFamily="2" charset="2"/>
              </a:rPr>
              <a:t>실행할 디바이스</a:t>
            </a:r>
            <a:r>
              <a:rPr lang="en-US" altLang="ko-KR" dirty="0" smtClean="0">
                <a:sym typeface="Wingdings" panose="05000000000000000000" pitchFamily="2" charset="2"/>
              </a:rPr>
              <a:t>(AVD) </a:t>
            </a:r>
            <a:r>
              <a:rPr lang="ko-KR" altLang="en-US" dirty="0" smtClean="0">
                <a:sym typeface="Wingdings" panose="05000000000000000000" pitchFamily="2" charset="2"/>
              </a:rPr>
              <a:t>또는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스마트폰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선택후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‘OK‘</a:t>
            </a:r>
            <a:r>
              <a:rPr lang="ko-KR" altLang="en-US" dirty="0" smtClean="0">
                <a:sym typeface="Wingdings" panose="05000000000000000000" pitchFamily="2" charset="2"/>
              </a:rPr>
              <a:t>버튼 클릭 후 실행</a:t>
            </a:r>
            <a:endParaRPr lang="ko-KR" altLang="en-US" dirty="0" smtClean="0"/>
          </a:p>
          <a:p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6763" b="60735"/>
          <a:stretch/>
        </p:blipFill>
        <p:spPr>
          <a:xfrm>
            <a:off x="51822" y="1200328"/>
            <a:ext cx="11928573" cy="49488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211273" y="1711354"/>
            <a:ext cx="1778466" cy="671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988028" y="1449744"/>
            <a:ext cx="2409634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앱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실행시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아이콘 클릭 또는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Run</a:t>
            </a:r>
            <a:r>
              <a:rPr lang="en-US" altLang="ko-KR" sz="1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400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Run’app</a:t>
            </a:r>
            <a:r>
              <a:rPr lang="en-US" altLang="ko-KR" sz="1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’</a:t>
            </a:r>
            <a:r>
              <a:rPr lang="ko-KR" altLang="en-US" sz="1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메뉴 클릭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4" idx="3"/>
          </p:cNvCxnSpPr>
          <p:nvPr/>
        </p:nvCxnSpPr>
        <p:spPr>
          <a:xfrm flipV="1">
            <a:off x="5989739" y="1711354"/>
            <a:ext cx="956345" cy="335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22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7" y="745138"/>
            <a:ext cx="7554098" cy="593704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00216" y="1243914"/>
            <a:ext cx="7175157" cy="527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00216" y="1845276"/>
            <a:ext cx="7175157" cy="733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799294" y="1243914"/>
            <a:ext cx="2885726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데이터 케이블로 연결된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스마트폰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장치로 결과를 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799294" y="1950249"/>
            <a:ext cx="2296270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AVD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설정된 디바이스로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결과를 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stCxn id="3" idx="3"/>
            <a:endCxn id="5" idx="1"/>
          </p:cNvCxnSpPr>
          <p:nvPr/>
        </p:nvCxnSpPr>
        <p:spPr>
          <a:xfrm flipV="1">
            <a:off x="7875373" y="1505524"/>
            <a:ext cx="923921" cy="2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" idx="3"/>
            <a:endCxn id="6" idx="1"/>
          </p:cNvCxnSpPr>
          <p:nvPr/>
        </p:nvCxnSpPr>
        <p:spPr>
          <a:xfrm flipV="1">
            <a:off x="7875373" y="2211859"/>
            <a:ext cx="923921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6191075" y="6065240"/>
            <a:ext cx="906011" cy="4865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62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21" y="718494"/>
            <a:ext cx="3398911" cy="613950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41543" y="154400"/>
            <a:ext cx="2296270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AVD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설정된 디바이스로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결과를 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18054" y="3649362"/>
            <a:ext cx="527222" cy="601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077" y="541960"/>
            <a:ext cx="3506194" cy="6333293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1845276" y="3917659"/>
            <a:ext cx="2164662" cy="323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851744" y="154400"/>
            <a:ext cx="2885726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데이터 케이블로 연결된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스마트폰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장치로 결과를 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535" y="1014977"/>
            <a:ext cx="3011685" cy="53527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2649" t="14916" r="12065" b="17773"/>
          <a:stretch/>
        </p:blipFill>
        <p:spPr>
          <a:xfrm>
            <a:off x="8688535" y="1197461"/>
            <a:ext cx="3011685" cy="528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5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1" y="611937"/>
            <a:ext cx="10981426" cy="617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3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4293460" cy="4572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3. </a:t>
            </a:r>
            <a:r>
              <a:rPr lang="ko-KR" altLang="en-US" sz="2400" dirty="0" err="1" smtClean="0"/>
              <a:t>매니페스트</a:t>
            </a:r>
            <a:r>
              <a:rPr lang="ko-KR" altLang="en-US" sz="2400" dirty="0" smtClean="0"/>
              <a:t> 파일 작성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981808" y="685800"/>
            <a:ext cx="9718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애플리케이션을 구성하고 있는 컴포넌트를 기술하고 실행 시에 필요한 권한을 지정한다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981808" y="1283732"/>
            <a:ext cx="7124700" cy="35169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smtClean="0"/>
              <a:t>애플리케이션의 구성과 안드로이드 스튜디오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15" y="1635424"/>
            <a:ext cx="8370840" cy="490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54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44536" y="1031846"/>
            <a:ext cx="402671" cy="31039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11061" y="782058"/>
            <a:ext cx="6384022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resources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&lt;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name=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"app_name"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안녕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resources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5491" y="98463"/>
            <a:ext cx="1433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[strings.xml]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12609" y="1520722"/>
            <a:ext cx="7290778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‘Hello Android’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안녕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메인화면에</a:t>
            </a:r>
            <a:r>
              <a:rPr lang="ko-KR" altLang="en-US" dirty="0" smtClean="0"/>
              <a:t> 나타나는 어플리케이션 라벨과 </a:t>
            </a:r>
            <a:r>
              <a:rPr lang="ko-KR" altLang="en-US" dirty="0" err="1" smtClean="0"/>
              <a:t>앱이</a:t>
            </a:r>
            <a:r>
              <a:rPr lang="ko-KR" altLang="en-US" dirty="0" smtClean="0"/>
              <a:t> 실행되는 </a:t>
            </a:r>
            <a:endParaRPr lang="en-US" altLang="ko-KR" dirty="0" smtClean="0"/>
          </a:p>
          <a:p>
            <a:r>
              <a:rPr lang="ko-KR" altLang="en-US" dirty="0" smtClean="0"/>
              <a:t>화면의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라벨로 사용됨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347207" y="1342239"/>
            <a:ext cx="1065402" cy="178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09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44016" b="39542"/>
          <a:stretch/>
        </p:blipFill>
        <p:spPr>
          <a:xfrm>
            <a:off x="751266" y="1550094"/>
            <a:ext cx="8677405" cy="527117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49653" y="72766"/>
            <a:ext cx="1029640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dirty="0" smtClean="0"/>
              <a:t>파일 편집</a:t>
            </a:r>
            <a:endParaRPr lang="en-US" altLang="ko-KR" dirty="0" smtClean="0"/>
          </a:p>
          <a:p>
            <a:r>
              <a:rPr lang="en-US" altLang="ko-KR" dirty="0" smtClean="0"/>
              <a:t>1) string.xml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어플리케이션 라벨과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라벨로 사용되는 텍스트 리소스를 관리하는 </a:t>
            </a:r>
            <a:r>
              <a:rPr lang="en-US" altLang="ko-KR" dirty="0" smtClean="0"/>
              <a:t>string.xml</a:t>
            </a:r>
            <a:r>
              <a:rPr lang="ko-KR" altLang="en-US" dirty="0" smtClean="0"/>
              <a:t>에서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app_name</a:t>
            </a:r>
            <a:r>
              <a:rPr lang="ko-KR" altLang="en-US" dirty="0" smtClean="0"/>
              <a:t>속성값의 데이터를</a:t>
            </a:r>
            <a:r>
              <a:rPr lang="en-US" altLang="ko-KR" dirty="0" smtClean="0"/>
              <a:t> ‘</a:t>
            </a:r>
            <a:r>
              <a:rPr lang="ko-KR" altLang="en-US" dirty="0" smtClean="0"/>
              <a:t>안녕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‘res/values’</a:t>
            </a:r>
            <a:r>
              <a:rPr lang="ko-KR" altLang="en-US" dirty="0" smtClean="0">
                <a:solidFill>
                  <a:srgbClr val="FF0000"/>
                </a:solidFill>
              </a:rPr>
              <a:t>폴더에 있는 </a:t>
            </a:r>
            <a:r>
              <a:rPr lang="en-US" altLang="ko-KR" dirty="0" smtClean="0">
                <a:solidFill>
                  <a:srgbClr val="FF0000"/>
                </a:solidFill>
              </a:rPr>
              <a:t>‘string.xml’</a:t>
            </a:r>
            <a:r>
              <a:rPr lang="ko-KR" altLang="en-US" dirty="0" smtClean="0">
                <a:solidFill>
                  <a:srgbClr val="FF0000"/>
                </a:solidFill>
              </a:rPr>
              <a:t>을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열고 편집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1127" y="5970345"/>
            <a:ext cx="3659499" cy="191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207125" y="3050144"/>
            <a:ext cx="974785" cy="25879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181910" y="5160321"/>
            <a:ext cx="2026517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안녕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’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으로 수정할 부분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stCxn id="5" idx="2"/>
          </p:cNvCxnSpPr>
          <p:nvPr/>
        </p:nvCxnSpPr>
        <p:spPr>
          <a:xfrm>
            <a:off x="7694518" y="3308938"/>
            <a:ext cx="1500650" cy="18513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31426" y="5018799"/>
            <a:ext cx="543739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클릭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3571336" y="5326577"/>
            <a:ext cx="560090" cy="643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1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13955"/>
            <a:ext cx="108041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2) activity_main.xml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액티비티</a:t>
            </a:r>
            <a:r>
              <a:rPr lang="ko-KR" altLang="en-US" dirty="0" smtClean="0"/>
              <a:t> 화면 레이아웃을 설계하는 </a:t>
            </a:r>
            <a:r>
              <a:rPr lang="en-US" altLang="ko-KR" dirty="0" smtClean="0"/>
              <a:t>activity_main.xml</a:t>
            </a:r>
            <a:r>
              <a:rPr lang="ko-KR" altLang="en-US" dirty="0" smtClean="0"/>
              <a:t>에 있는 </a:t>
            </a:r>
            <a:r>
              <a:rPr lang="en-US" altLang="ko-KR" dirty="0" err="1" smtClean="0"/>
              <a:t>TextView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속성의 데이터를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 ‘</a:t>
            </a:r>
            <a:r>
              <a:rPr lang="ko-KR" altLang="en-US" dirty="0" smtClean="0"/>
              <a:t>안녕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안드로이드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</a:t>
            </a:r>
            <a:endParaRPr lang="en-US" altLang="ko-KR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‘res/layout </a:t>
            </a:r>
            <a:r>
              <a:rPr lang="ko-KR" altLang="en-US" dirty="0" smtClean="0">
                <a:solidFill>
                  <a:srgbClr val="FF0000"/>
                </a:solidFill>
              </a:rPr>
              <a:t>폴더에 있는 </a:t>
            </a:r>
            <a:r>
              <a:rPr lang="en-US" altLang="ko-KR" dirty="0" smtClean="0">
                <a:solidFill>
                  <a:srgbClr val="FF0000"/>
                </a:solidFill>
              </a:rPr>
              <a:t>‘activity_main.xml’</a:t>
            </a:r>
            <a:r>
              <a:rPr lang="ko-KR" altLang="en-US" dirty="0" smtClean="0">
                <a:solidFill>
                  <a:srgbClr val="FF0000"/>
                </a:solidFill>
              </a:rPr>
              <a:t>을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열고 편집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2261" b="27545"/>
          <a:stretch/>
        </p:blipFill>
        <p:spPr>
          <a:xfrm>
            <a:off x="390642" y="1301651"/>
            <a:ext cx="9365754" cy="563507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80844" y="3070371"/>
            <a:ext cx="1493240" cy="218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202884" y="6224631"/>
            <a:ext cx="385894" cy="310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073519" y="6224631"/>
            <a:ext cx="1243867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‘Text’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탭 클릭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596680" y="6378519"/>
            <a:ext cx="47683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413085" y="3857531"/>
            <a:ext cx="2013834" cy="27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94975" y="3826784"/>
            <a:ext cx="285206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안녕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안드로이드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’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수정할 부분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434356" y="3980672"/>
            <a:ext cx="860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47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7275" y="81005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[activity_main.xml]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22421" y="767301"/>
            <a:ext cx="106432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&lt;?xml version="1.0" encoding="utf-8"?&gt;</a:t>
            </a:r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RelativeLayout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xmlns:android</a:t>
            </a:r>
            <a:r>
              <a:rPr lang="en-US" altLang="ko-KR" dirty="0" smtClean="0"/>
              <a:t>="http://schemas.android.com/</a:t>
            </a:r>
            <a:r>
              <a:rPr lang="en-US" altLang="ko-KR" dirty="0" err="1" smtClean="0"/>
              <a:t>apk</a:t>
            </a:r>
            <a:r>
              <a:rPr lang="en-US" altLang="ko-KR" dirty="0" smtClean="0"/>
              <a:t>/res/android"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xmlns:app</a:t>
            </a:r>
            <a:r>
              <a:rPr lang="en-US" altLang="ko-KR" dirty="0" smtClean="0"/>
              <a:t>="http://schemas.android.com/</a:t>
            </a:r>
            <a:r>
              <a:rPr lang="en-US" altLang="ko-KR" dirty="0" err="1" smtClean="0"/>
              <a:t>apk</a:t>
            </a:r>
            <a:r>
              <a:rPr lang="en-US" altLang="ko-KR" dirty="0" smtClean="0"/>
              <a:t>/res-auto"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xmlns:tools</a:t>
            </a:r>
            <a:r>
              <a:rPr lang="en-US" altLang="ko-KR" dirty="0" smtClean="0"/>
              <a:t>="http://schemas.android.com/tools"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tools:context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com.example.user.myapplication.MainActivity</a:t>
            </a:r>
            <a:r>
              <a:rPr lang="en-US" altLang="ko-KR" dirty="0" smtClean="0"/>
              <a:t>"&gt;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&lt;</a:t>
            </a:r>
            <a:r>
              <a:rPr lang="en-US" altLang="ko-KR" dirty="0" err="1" smtClean="0"/>
              <a:t>TextView</a:t>
            </a:r>
            <a:endParaRPr lang="en-US" altLang="ko-KR" dirty="0" smtClean="0"/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</a:t>
            </a:r>
            <a:r>
              <a:rPr lang="ko-KR" altLang="en-US" dirty="0" smtClean="0"/>
              <a:t>안녕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안드로이드</a:t>
            </a:r>
            <a:r>
              <a:rPr lang="en-US" altLang="ko-KR" smtClean="0"/>
              <a:t>!“/&gt;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&lt;/ </a:t>
            </a:r>
            <a:r>
              <a:rPr lang="en-US" altLang="ko-KR" dirty="0" err="1" smtClean="0"/>
              <a:t>RelativeLayout</a:t>
            </a:r>
            <a:r>
              <a:rPr lang="en-US" altLang="ko-KR" dirty="0" smtClean="0"/>
              <a:t> &gt;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6076652" y="3324808"/>
            <a:ext cx="5824030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‘Hello World’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안녕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안드로이드</a:t>
            </a:r>
            <a:r>
              <a:rPr lang="en-US" altLang="ko-KR" dirty="0" smtClean="0"/>
              <a:t>!’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err="1" smtClean="0"/>
              <a:t>렐러티브</a:t>
            </a:r>
            <a:r>
              <a:rPr lang="ko-KR" altLang="en-US" dirty="0" smtClean="0"/>
              <a:t> 레이아웃에서는 디폴트로 화면 좌측 상단에 </a:t>
            </a:r>
            <a:endParaRPr lang="en-US" altLang="ko-KR" dirty="0" smtClean="0"/>
          </a:p>
          <a:p>
            <a:r>
              <a:rPr lang="en-US" altLang="ko-KR" dirty="0" smtClean="0"/>
              <a:t>     </a:t>
            </a:r>
            <a:r>
              <a:rPr lang="ko-KR" altLang="en-US" dirty="0" smtClean="0"/>
              <a:t>출력됨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349578" y="3781168"/>
            <a:ext cx="1727074" cy="2224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78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548" y="315626"/>
            <a:ext cx="3473881" cy="61757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26" y="315626"/>
            <a:ext cx="3473881" cy="61757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9085" y="556894"/>
            <a:ext cx="357982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어플리케이션과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라벨에</a:t>
            </a:r>
            <a:endParaRPr lang="en-US" altLang="ko-KR" dirty="0" smtClean="0"/>
          </a:p>
          <a:p>
            <a:r>
              <a:rPr lang="en-US" altLang="ko-KR" dirty="0" smtClean="0"/>
              <a:t>‘</a:t>
            </a:r>
            <a:r>
              <a:rPr lang="ko-KR" altLang="en-US" dirty="0" smtClean="0"/>
              <a:t>안녕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9085" y="3576062"/>
            <a:ext cx="3672672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본문에 </a:t>
            </a:r>
            <a:endParaRPr lang="en-US" altLang="ko-KR" dirty="0" smtClean="0"/>
          </a:p>
          <a:p>
            <a:r>
              <a:rPr lang="en-US" altLang="ko-KR" dirty="0" smtClean="0"/>
              <a:t>‘</a:t>
            </a:r>
            <a:r>
              <a:rPr lang="ko-KR" altLang="en-US" dirty="0" smtClean="0"/>
              <a:t>안녕</a:t>
            </a:r>
            <a:r>
              <a:rPr lang="en-US" altLang="ko-KR" dirty="0" smtClean="0"/>
              <a:t> , </a:t>
            </a:r>
            <a:r>
              <a:rPr lang="ko-KR" altLang="en-US" dirty="0" err="1" smtClean="0"/>
              <a:t>안드로이드야</a:t>
            </a:r>
            <a:r>
              <a:rPr lang="ko-KR" altLang="en-US" dirty="0" smtClean="0"/>
              <a:t> 반갑다</a:t>
            </a:r>
            <a:r>
              <a:rPr lang="en-US" altLang="ko-KR" dirty="0" smtClean="0"/>
              <a:t>!!!’’</a:t>
            </a:r>
            <a:r>
              <a:rPr lang="ko-KR" altLang="en-US" dirty="0" smtClean="0"/>
              <a:t>가 </a:t>
            </a:r>
            <a:endParaRPr lang="en-US" altLang="ko-KR" dirty="0" smtClean="0"/>
          </a:p>
          <a:p>
            <a:r>
              <a:rPr lang="ko-KR" altLang="en-US" dirty="0" smtClean="0"/>
              <a:t>출력됨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7" idx="3"/>
          </p:cNvCxnSpPr>
          <p:nvPr/>
        </p:nvCxnSpPr>
        <p:spPr>
          <a:xfrm flipV="1">
            <a:off x="8101757" y="3822357"/>
            <a:ext cx="1108146" cy="2153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2809103" y="1021492"/>
            <a:ext cx="1598142" cy="832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endCxn id="5" idx="3"/>
          </p:cNvCxnSpPr>
          <p:nvPr/>
        </p:nvCxnSpPr>
        <p:spPr>
          <a:xfrm flipH="1">
            <a:off x="8008911" y="880059"/>
            <a:ext cx="46782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09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4566021" cy="43961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smtClean="0"/>
              <a:t>패키지 폴더의 설명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51" y="3306226"/>
            <a:ext cx="10809022" cy="12577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6476"/>
          <a:stretch/>
        </p:blipFill>
        <p:spPr>
          <a:xfrm>
            <a:off x="541502" y="785947"/>
            <a:ext cx="10756613" cy="35657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5" y="4351695"/>
            <a:ext cx="10737005" cy="124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93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smtClean="0"/>
              <a:t>자동 생성된 소스 관찰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984846"/>
            <a:ext cx="10453458" cy="489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37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5454044" cy="52753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 dirty="0" smtClean="0"/>
              <a:t>package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kr.co.company.hello</a:t>
            </a:r>
            <a:r>
              <a:rPr lang="en-US" altLang="ko-KR" sz="2400" dirty="0" smtClean="0"/>
              <a:t>;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999392" y="808891"/>
            <a:ext cx="75731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패키지</a:t>
            </a:r>
            <a:r>
              <a:rPr lang="en-US" altLang="ko-KR" sz="2000" b="1" dirty="0"/>
              <a:t>(package)</a:t>
            </a:r>
            <a:r>
              <a:rPr lang="ko-KR" altLang="en-US" sz="2000" dirty="0"/>
              <a:t>는 클래스들을 보관하는 컨테이너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/>
              <a:t>일반적으로 인터넷의 도메인 이름을 역순으로 사용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55" y="2219888"/>
            <a:ext cx="7711193" cy="417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26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7212506" cy="46599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altLang="ko-KR" sz="2000" dirty="0" smtClean="0"/>
              <a:t>import android.support.v7.app.App...</a:t>
            </a:r>
            <a:endParaRPr lang="en-US" altLang="ko-KR" sz="2000" dirty="0"/>
          </a:p>
        </p:txBody>
      </p:sp>
      <p:sp>
        <p:nvSpPr>
          <p:cNvPr id="3" name="직사각형 2"/>
          <p:cNvSpPr/>
          <p:nvPr/>
        </p:nvSpPr>
        <p:spPr>
          <a:xfrm>
            <a:off x="920260" y="830804"/>
            <a:ext cx="8610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en-US" altLang="ko-KR" dirty="0"/>
              <a:t>import </a:t>
            </a:r>
            <a:r>
              <a:rPr lang="ko-KR" altLang="en-US" dirty="0"/>
              <a:t>문장은 외부에서 패키지나 클래스를 포함</a:t>
            </a:r>
            <a:endParaRPr lang="en-US" altLang="ko-KR" dirty="0"/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ko-KR" altLang="en-US" dirty="0"/>
              <a:t>앞에 </a:t>
            </a:r>
            <a:r>
              <a:rPr lang="en-US" altLang="ko-KR" dirty="0"/>
              <a:t>android</a:t>
            </a:r>
            <a:r>
              <a:rPr lang="ko-KR" altLang="en-US" dirty="0"/>
              <a:t>가 붙은 패키지는 안드로이드가 제공하는 패키지를 의미한다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2648" y="1749669"/>
            <a:ext cx="8153400" cy="990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 smtClean="0"/>
              <a:t>public class </a:t>
            </a:r>
            <a:r>
              <a:rPr lang="en-US" altLang="ko-KR" sz="2400" dirty="0" err="1" smtClean="0"/>
              <a:t>MainActivity</a:t>
            </a:r>
            <a:r>
              <a:rPr lang="en-US" altLang="ko-KR" sz="2400" dirty="0" smtClean="0"/>
              <a:t> extends </a:t>
            </a:r>
            <a:r>
              <a:rPr lang="en-US" altLang="ko-KR" sz="2400" dirty="0" err="1" smtClean="0"/>
              <a:t>AppCompatActivity</a:t>
            </a:r>
            <a:r>
              <a:rPr lang="en-US" altLang="ko-KR" sz="2400" dirty="0" smtClean="0"/>
              <a:t> { ... }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920259" y="2244969"/>
            <a:ext cx="99646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클래스의 정의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/>
              <a:t>Activity</a:t>
            </a:r>
            <a:r>
              <a:rPr lang="ko-KR" altLang="en-US" b="1" dirty="0"/>
              <a:t>로부터 </a:t>
            </a:r>
            <a:r>
              <a:rPr lang="ko-KR" altLang="en-US" b="1" dirty="0" err="1"/>
              <a:t>상속받았으므로</a:t>
            </a:r>
            <a:r>
              <a:rPr lang="ko-KR" altLang="en-US" b="1" dirty="0"/>
              <a:t> </a:t>
            </a:r>
            <a:r>
              <a:rPr lang="ko-KR" altLang="en-US" b="1" dirty="0" err="1"/>
              <a:t>액티비티가</a:t>
            </a:r>
            <a:r>
              <a:rPr lang="ko-KR" altLang="en-US" b="1" dirty="0"/>
              <a:t> 된다</a:t>
            </a:r>
            <a:r>
              <a:rPr lang="en-US" altLang="ko-KR" b="1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 err="1"/>
              <a:t>액티비티는</a:t>
            </a:r>
            <a:r>
              <a:rPr lang="ko-KR" altLang="en-US" dirty="0"/>
              <a:t> 안드로이드에서 애플리케이션을 구성하는 </a:t>
            </a:r>
            <a:r>
              <a:rPr lang="en-US" altLang="ko-KR" dirty="0"/>
              <a:t>4</a:t>
            </a:r>
            <a:r>
              <a:rPr lang="ko-KR" altLang="en-US" dirty="0"/>
              <a:t>가지의 컴포넌트 중의 하나이다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3438525"/>
            <a:ext cx="58864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97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1145</Words>
  <Application>Microsoft Office PowerPoint</Application>
  <PresentationFormat>와이드스크린</PresentationFormat>
  <Paragraphs>204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7" baseType="lpstr">
      <vt:lpstr>HY얕은샘물M</vt:lpstr>
      <vt:lpstr>굴림</vt:lpstr>
      <vt:lpstr>굴림체</vt:lpstr>
      <vt:lpstr>나눔고딕</vt:lpstr>
      <vt:lpstr>나눔고딕 ExtraBold</vt:lpstr>
      <vt:lpstr>맑은 고딕</vt:lpstr>
      <vt:lpstr>Arial</vt:lpstr>
      <vt:lpstr>Consolas</vt:lpstr>
      <vt:lpstr>Tahoma</vt:lpstr>
      <vt:lpstr>Times New Roman</vt:lpstr>
      <vt:lpstr>Tw Cen MT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TIP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Administrator</cp:lastModifiedBy>
  <cp:revision>76</cp:revision>
  <dcterms:created xsi:type="dcterms:W3CDTF">2017-03-21T00:10:18Z</dcterms:created>
  <dcterms:modified xsi:type="dcterms:W3CDTF">2023-03-19T15:48:54Z</dcterms:modified>
</cp:coreProperties>
</file>